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</p:sldMasterIdLst>
  <p:notesMasterIdLst>
    <p:notesMasterId r:id="rId55"/>
  </p:notesMasterIdLst>
  <p:handoutMasterIdLst>
    <p:handoutMasterId r:id="rId56"/>
  </p:handoutMasterIdLst>
  <p:sldIdLst>
    <p:sldId id="681" r:id="rId6"/>
    <p:sldId id="873" r:id="rId7"/>
    <p:sldId id="874" r:id="rId8"/>
    <p:sldId id="753" r:id="rId9"/>
    <p:sldId id="880" r:id="rId10"/>
    <p:sldId id="881" r:id="rId11"/>
    <p:sldId id="738" r:id="rId12"/>
    <p:sldId id="731" r:id="rId13"/>
    <p:sldId id="758" r:id="rId14"/>
    <p:sldId id="833" r:id="rId15"/>
    <p:sldId id="875" r:id="rId16"/>
    <p:sldId id="700" r:id="rId17"/>
    <p:sldId id="882" r:id="rId18"/>
    <p:sldId id="888" r:id="rId19"/>
    <p:sldId id="879" r:id="rId20"/>
    <p:sldId id="885" r:id="rId21"/>
    <p:sldId id="886" r:id="rId22"/>
    <p:sldId id="887" r:id="rId23"/>
    <p:sldId id="806" r:id="rId24"/>
    <p:sldId id="844" r:id="rId25"/>
    <p:sldId id="759" r:id="rId26"/>
    <p:sldId id="878" r:id="rId27"/>
    <p:sldId id="877" r:id="rId28"/>
    <p:sldId id="696" r:id="rId29"/>
    <p:sldId id="883" r:id="rId30"/>
    <p:sldId id="774" r:id="rId31"/>
    <p:sldId id="760" r:id="rId32"/>
    <p:sldId id="766" r:id="rId33"/>
    <p:sldId id="743" r:id="rId34"/>
    <p:sldId id="773" r:id="rId35"/>
    <p:sldId id="817" r:id="rId36"/>
    <p:sldId id="259" r:id="rId37"/>
    <p:sldId id="764" r:id="rId38"/>
    <p:sldId id="744" r:id="rId39"/>
    <p:sldId id="871" r:id="rId40"/>
    <p:sldId id="872" r:id="rId41"/>
    <p:sldId id="765" r:id="rId42"/>
    <p:sldId id="795" r:id="rId43"/>
    <p:sldId id="745" r:id="rId44"/>
    <p:sldId id="746" r:id="rId45"/>
    <p:sldId id="747" r:id="rId46"/>
    <p:sldId id="749" r:id="rId47"/>
    <p:sldId id="748" r:id="rId48"/>
    <p:sldId id="750" r:id="rId49"/>
    <p:sldId id="751" r:id="rId50"/>
    <p:sldId id="752" r:id="rId51"/>
    <p:sldId id="762" r:id="rId52"/>
    <p:sldId id="813" r:id="rId53"/>
    <p:sldId id="761" r:id="rId5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873"/>
            <p14:sldId id="874"/>
            <p14:sldId id="753"/>
            <p14:sldId id="880"/>
            <p14:sldId id="881"/>
            <p14:sldId id="738"/>
            <p14:sldId id="731"/>
            <p14:sldId id="758"/>
            <p14:sldId id="833"/>
            <p14:sldId id="875"/>
            <p14:sldId id="700"/>
            <p14:sldId id="882"/>
            <p14:sldId id="888"/>
            <p14:sldId id="879"/>
            <p14:sldId id="885"/>
            <p14:sldId id="886"/>
            <p14:sldId id="887"/>
            <p14:sldId id="806"/>
            <p14:sldId id="844"/>
            <p14:sldId id="759"/>
            <p14:sldId id="878"/>
            <p14:sldId id="877"/>
            <p14:sldId id="696"/>
            <p14:sldId id="883"/>
            <p14:sldId id="774"/>
            <p14:sldId id="760"/>
            <p14:sldId id="766"/>
            <p14:sldId id="743"/>
            <p14:sldId id="773"/>
            <p14:sldId id="817"/>
            <p14:sldId id="259"/>
            <p14:sldId id="764"/>
            <p14:sldId id="744"/>
            <p14:sldId id="871"/>
            <p14:sldId id="872"/>
            <p14:sldId id="765"/>
            <p14:sldId id="795"/>
            <p14:sldId id="745"/>
            <p14:sldId id="746"/>
            <p14:sldId id="747"/>
            <p14:sldId id="749"/>
            <p14:sldId id="748"/>
            <p14:sldId id="750"/>
            <p14:sldId id="751"/>
            <p14:sldId id="752"/>
            <p14:sldId id="762"/>
            <p14:sldId id="813"/>
            <p14:sldId id="7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60"/>
    <a:srgbClr val="122D46"/>
    <a:srgbClr val="5A6489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54877" autoAdjust="0"/>
  </p:normalViewPr>
  <p:slideViewPr>
    <p:cSldViewPr snapToGrid="0">
      <p:cViewPr varScale="1">
        <p:scale>
          <a:sx n="47" d="100"/>
          <a:sy n="47" d="100"/>
        </p:scale>
        <p:origin x="11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26/10/2022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26/10/2022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J’espère que cette présentation vous a fait prendre conscience des enjeux qu’apporte l’IA.</a:t>
            </a:r>
          </a:p>
          <a:p>
            <a:endParaRPr lang="fr-FR" dirty="0"/>
          </a:p>
          <a:p>
            <a:r>
              <a:rPr lang="fr-FR" dirty="0"/>
              <a:t>Comment on se </a:t>
            </a:r>
          </a:p>
          <a:p>
            <a:r>
              <a:rPr lang="fr-FR" dirty="0" err="1"/>
              <a:t>Es-ce</a:t>
            </a:r>
            <a:r>
              <a:rPr lang="fr-FR" dirty="0"/>
              <a:t> que maintenant, vous avez-tous ce qu’il faut pour organiser ce qui arrive ?</a:t>
            </a:r>
          </a:p>
          <a:p>
            <a:endParaRPr lang="fr-FR" dirty="0"/>
          </a:p>
          <a:p>
            <a:r>
              <a:rPr lang="fr-FR" dirty="0"/>
              <a:t>Avez-vous identifier les enjeux qui arrivent dés maintenant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-----------------</a:t>
            </a:r>
          </a:p>
          <a:p>
            <a:endParaRPr lang="fr-FR" dirty="0"/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Est-ce que vous avez la bonne grille de lecture pour vous préparer à cette révolution ? </a:t>
            </a: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Avez-vous vu l’impact que ça peut avoir dans vos métiers/secteurs ?</a:t>
            </a: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Avez-vous identifier les enjeux de demain et le bouleversement que ça va être dans les prochaines années ? 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406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J’espère que cette présentation vous a fait prendre conscience des enjeux qu’apporte l’IA.</a:t>
            </a:r>
          </a:p>
          <a:p>
            <a:endParaRPr lang="fr-FR" dirty="0"/>
          </a:p>
          <a:p>
            <a:r>
              <a:rPr lang="fr-FR" dirty="0"/>
              <a:t>Comment on se </a:t>
            </a:r>
          </a:p>
          <a:p>
            <a:r>
              <a:rPr lang="fr-FR" dirty="0" err="1"/>
              <a:t>Es-ce</a:t>
            </a:r>
            <a:r>
              <a:rPr lang="fr-FR" dirty="0"/>
              <a:t> que maintenant, vous avez-tous ce qu’il faut pour organiser ce qui arrive ?</a:t>
            </a:r>
          </a:p>
          <a:p>
            <a:endParaRPr lang="fr-FR" dirty="0"/>
          </a:p>
          <a:p>
            <a:r>
              <a:rPr lang="fr-FR" dirty="0"/>
              <a:t>Avez-vous identifier les enjeux qui arrivent dés maintenant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3755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3 000 000 mail par ans</a:t>
            </a:r>
          </a:p>
          <a:p>
            <a:r>
              <a:rPr lang="fr-FR" dirty="0"/>
              <a:t>10 000 jours</a:t>
            </a:r>
          </a:p>
          <a:p>
            <a:r>
              <a:rPr lang="fr-FR" dirty="0"/>
              <a:t>250 000 mois</a:t>
            </a:r>
          </a:p>
          <a:p>
            <a:r>
              <a:rPr lang="fr-FR" dirty="0"/>
              <a:t>3 centime la classification de mail</a:t>
            </a:r>
          </a:p>
          <a:p>
            <a:r>
              <a:rPr lang="fr-FR" dirty="0"/>
              <a:t>40 000 Euros environ pour un réentrainement par ans donc environ 1 centime plus soit 4 centime</a:t>
            </a:r>
          </a:p>
          <a:p>
            <a:r>
              <a:rPr lang="fr-FR" dirty="0"/>
              <a:t>150 000 Euro par ans</a:t>
            </a:r>
          </a:p>
          <a:p>
            <a:r>
              <a:rPr lang="fr-FR" dirty="0"/>
              <a:t>Sachant que les taux de prédictions ne sont pas parfait =&gt; cout induit</a:t>
            </a:r>
          </a:p>
          <a:p>
            <a:r>
              <a:rPr lang="fr-FR" dirty="0"/>
              <a:t>Plus cout de gestion de la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POC 300 000 Euros</a:t>
            </a:r>
          </a:p>
          <a:p>
            <a:r>
              <a:rPr lang="fr-FR" dirty="0"/>
              <a:t>1, 2 millions de projet si 5 personnes a temps plein sur 2 ans </a:t>
            </a:r>
          </a:p>
          <a:p>
            <a:r>
              <a:rPr lang="fr-FR" dirty="0"/>
              <a:t>Projet sans annotation =&gt; on est parti d’un système qui classifie déjà apprentissage sur 55 000 mails cout annotation 300 / jours 183 jour * 300 =&gt; 55 000 € euros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410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le graal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7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Chatbot</a:t>
            </a:r>
            <a:r>
              <a:rPr lang="fr-FR" dirty="0"/>
              <a:t>,</a:t>
            </a:r>
          </a:p>
          <a:p>
            <a:r>
              <a:rPr lang="fr-FR" dirty="0"/>
              <a:t>Lire document</a:t>
            </a:r>
          </a:p>
          <a:p>
            <a:r>
              <a:rPr lang="fr-FR" dirty="0"/>
              <a:t>Mieux comprendre nos clients =&gt; mieux cerner nos pro</a:t>
            </a:r>
          </a:p>
          <a:p>
            <a:r>
              <a:rPr lang="fr-FR" dirty="0"/>
              <a:t>On a des machines qui sont capable de prendre des décisions</a:t>
            </a:r>
          </a:p>
          <a:p>
            <a:r>
              <a:rPr lang="fr-FR" dirty="0"/>
              <a:t>Incroyable </a:t>
            </a:r>
          </a:p>
          <a:p>
            <a:endParaRPr lang="fr-FR" dirty="0"/>
          </a:p>
          <a:p>
            <a:r>
              <a:rPr lang="fr-FR" dirty="0"/>
              <a:t>Aujourd’hui =&gt; IA qui ont passé le test de </a:t>
            </a:r>
            <a:r>
              <a:rPr lang="fr-FR" dirty="0" err="1"/>
              <a:t>turing</a:t>
            </a:r>
            <a:endParaRPr lang="fr-FR" dirty="0"/>
          </a:p>
          <a:p>
            <a:r>
              <a:rPr lang="fr-FR" dirty="0"/>
              <a:t>Quelqu’un qui dialogue et ne rend pas compte qu’il discute avec un humain</a:t>
            </a:r>
          </a:p>
          <a:p>
            <a:endParaRPr lang="fr-FR" dirty="0"/>
          </a:p>
          <a:p>
            <a:r>
              <a:rPr lang="fr-FR" dirty="0"/>
              <a:t>On a des IA qui sont capable de générer de la musique, filme, images qui sont tellement </a:t>
            </a:r>
            <a:r>
              <a:rPr lang="fr-FR" dirty="0" err="1"/>
              <a:t>fidelle</a:t>
            </a:r>
            <a:r>
              <a:rPr lang="fr-FR" dirty="0"/>
              <a:t> que les humains ne se rende pas compte</a:t>
            </a:r>
          </a:p>
          <a:p>
            <a:endParaRPr lang="fr-FR" dirty="0"/>
          </a:p>
          <a:p>
            <a:r>
              <a:rPr lang="fr-FR" dirty="0"/>
              <a:t>Example </a:t>
            </a:r>
            <a:r>
              <a:rPr lang="fr-FR" dirty="0" err="1"/>
              <a:t>DallE</a:t>
            </a:r>
            <a:r>
              <a:rPr lang="fr-FR" dirty="0"/>
              <a:t> =&gt; Test </a:t>
            </a:r>
            <a:r>
              <a:rPr lang="fr-FR" dirty="0" err="1"/>
              <a:t>turring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8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492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510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La question est de savoir à quel rythme on peux y aller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-----------------</a:t>
            </a:r>
          </a:p>
          <a:p>
            <a:endParaRPr lang="fr-FR" dirty="0"/>
          </a:p>
          <a:p>
            <a:r>
              <a:rPr lang="fr-FR" dirty="0"/>
              <a:t>Ce n’est pas de savoir si on va y allez, mais si on va être capable d’y aller.</a:t>
            </a:r>
          </a:p>
          <a:p>
            <a:endParaRPr lang="fr-FR" dirty="0"/>
          </a:p>
          <a:p>
            <a:r>
              <a:rPr lang="fr-FR" dirty="0"/>
              <a:t>Ce n’est pas les gros contre les petits, mais ce qui on la capacité à allez vite.</a:t>
            </a:r>
          </a:p>
          <a:p>
            <a:endParaRPr lang="fr-FR" dirty="0"/>
          </a:p>
          <a:p>
            <a:r>
              <a:rPr lang="fr-FR" dirty="0"/>
              <a:t>La question c’est a quel vitesse on va y aller?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--------------</a:t>
            </a: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Demi-conclusion : la question n’est pas de savoir comment nous allons y aller mais Comment allons être capables d’y aller rapidement 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 n’est pas les plus gros contre les plus petits mais les plus rapides contre les plus lents. </a:t>
            </a:r>
            <a:r>
              <a:rPr lang="fr-FR" sz="18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Punchline</a:t>
            </a:r>
            <a:r>
              <a:rPr lang="fr-FR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Patrick Cohen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Qu’est qu’on doit changer profondément dans notre organisation 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Rappelez-vous ! (Rappeler les warnings sur les slides) à quoi va-t-on devoir se préparer 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5295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0642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fr-F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Les compétences de demain dans l’entreprise : 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 faudra des gens pour programmer les IA, travailler avec les IA. Formation, recrutement des experts,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reskilling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etc.  </a:t>
            </a:r>
            <a:endParaRPr lang="fr-FR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>
                <a:solidFill>
                  <a:srgbClr val="0070C0"/>
                </a:solidFill>
              </a:rPr>
              <a:t>--------------</a:t>
            </a: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 err="1">
                <a:solidFill>
                  <a:srgbClr val="0070C0"/>
                </a:solidFill>
              </a:rPr>
              <a:t>Quel</a:t>
            </a:r>
            <a:r>
              <a:rPr lang="en-US" sz="4800" dirty="0">
                <a:solidFill>
                  <a:srgbClr val="0070C0"/>
                </a:solidFill>
              </a:rPr>
              <a:t> </a:t>
            </a:r>
            <a:r>
              <a:rPr lang="en-US" sz="4800" dirty="0" err="1">
                <a:solidFill>
                  <a:srgbClr val="0070C0"/>
                </a:solidFill>
              </a:rPr>
              <a:t>changement</a:t>
            </a:r>
            <a:r>
              <a:rPr lang="en-US" sz="4800" dirty="0">
                <a:solidFill>
                  <a:srgbClr val="0070C0"/>
                </a:solidFill>
              </a:rPr>
              <a:t> profonde </a:t>
            </a:r>
            <a:r>
              <a:rPr lang="en-US" sz="4800" dirty="0" err="1">
                <a:solidFill>
                  <a:srgbClr val="0070C0"/>
                </a:solidFill>
              </a:rPr>
              <a:t>cela</a:t>
            </a:r>
            <a:r>
              <a:rPr lang="en-US" sz="4800" dirty="0">
                <a:solidFill>
                  <a:srgbClr val="0070C0"/>
                </a:solidFill>
              </a:rPr>
              <a:t> tire chez nous?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</a:rPr>
              <a:t>1 </a:t>
            </a:r>
            <a:r>
              <a:rPr lang="en-US" sz="4800" dirty="0" err="1">
                <a:solidFill>
                  <a:srgbClr val="0070C0"/>
                </a:solidFill>
              </a:rPr>
              <a:t>changement</a:t>
            </a:r>
            <a:r>
              <a:rPr lang="en-US" sz="4800" dirty="0">
                <a:solidFill>
                  <a:srgbClr val="0070C0"/>
                </a:solidFill>
              </a:rPr>
              <a:t> de </a:t>
            </a:r>
            <a:r>
              <a:rPr lang="en-US" sz="4800" dirty="0" err="1">
                <a:solidFill>
                  <a:srgbClr val="0070C0"/>
                </a:solidFill>
              </a:rPr>
              <a:t>paradgime</a:t>
            </a:r>
            <a:r>
              <a:rPr lang="en-US" sz="4800" dirty="0">
                <a:solidFill>
                  <a:srgbClr val="0070C0"/>
                </a:solidFill>
              </a:rPr>
              <a:t>: </a:t>
            </a:r>
            <a:r>
              <a:rPr lang="en-US" sz="4800" dirty="0" err="1">
                <a:solidFill>
                  <a:srgbClr val="0070C0"/>
                </a:solidFill>
              </a:rPr>
              <a:t>cela</a:t>
            </a:r>
            <a:r>
              <a:rPr lang="en-US" sz="4800" dirty="0">
                <a:solidFill>
                  <a:srgbClr val="0070C0"/>
                </a:solidFill>
              </a:rPr>
              <a:t> </a:t>
            </a:r>
            <a:r>
              <a:rPr lang="en-US" sz="4800" dirty="0" err="1">
                <a:solidFill>
                  <a:srgbClr val="0070C0"/>
                </a:solidFill>
              </a:rPr>
              <a:t>va</a:t>
            </a:r>
            <a:r>
              <a:rPr lang="en-US" sz="4800" dirty="0">
                <a:solidFill>
                  <a:srgbClr val="0070C0"/>
                </a:solidFill>
              </a:rPr>
              <a:t> changer les </a:t>
            </a:r>
            <a:r>
              <a:rPr lang="en-US" sz="4800" dirty="0" err="1">
                <a:solidFill>
                  <a:srgbClr val="0070C0"/>
                </a:solidFill>
              </a:rPr>
              <a:t>compétences</a:t>
            </a:r>
            <a:r>
              <a:rPr lang="en-US" sz="4800" dirty="0">
                <a:solidFill>
                  <a:srgbClr val="0070C0"/>
                </a:solidFill>
              </a:rPr>
              <a:t> de </a:t>
            </a:r>
            <a:r>
              <a:rPr lang="en-US" sz="4800" dirty="0" err="1">
                <a:solidFill>
                  <a:srgbClr val="0070C0"/>
                </a:solidFill>
              </a:rPr>
              <a:t>demain</a:t>
            </a:r>
            <a:r>
              <a:rPr lang="en-US" sz="4800" dirty="0">
                <a:solidFill>
                  <a:srgbClr val="0070C0"/>
                </a:solidFill>
              </a:rPr>
              <a:t> dans </a:t>
            </a:r>
            <a:r>
              <a:rPr lang="en-US" sz="4800" dirty="0" err="1">
                <a:solidFill>
                  <a:srgbClr val="0070C0"/>
                </a:solidFill>
              </a:rPr>
              <a:t>l’entreprise</a:t>
            </a:r>
            <a:r>
              <a:rPr lang="en-US" sz="4800" dirty="0">
                <a:solidFill>
                  <a:srgbClr val="0070C0"/>
                </a:solidFill>
              </a:rPr>
              <a:t> (formation, </a:t>
            </a:r>
            <a:r>
              <a:rPr lang="en-US" sz="4800" dirty="0" err="1">
                <a:solidFill>
                  <a:srgbClr val="0070C0"/>
                </a:solidFill>
              </a:rPr>
              <a:t>recrutement</a:t>
            </a:r>
            <a:r>
              <a:rPr lang="en-US" sz="4800" dirty="0">
                <a:solidFill>
                  <a:srgbClr val="0070C0"/>
                </a:solidFill>
              </a:rPr>
              <a:t>, reskilling)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>
                <a:solidFill>
                  <a:srgbClr val="0070C0"/>
                </a:solidFill>
              </a:rPr>
              <a:t>IA future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/>
              <a:t>is going to be a </a:t>
            </a:r>
            <a:r>
              <a:rPr lang="en-US" sz="4800" dirty="0">
                <a:solidFill>
                  <a:srgbClr val="FF0000"/>
                </a:solidFill>
              </a:rPr>
              <a:t>huge</a:t>
            </a:r>
            <a:r>
              <a:rPr lang="en-US" sz="4800" dirty="0"/>
              <a:t> :</a:t>
            </a:r>
          </a:p>
          <a:p>
            <a:pPr marL="1371600" lvl="1" indent="-685800"/>
            <a:r>
              <a:rPr lang="en-US" sz="4400" dirty="0"/>
              <a:t>Human transformation</a:t>
            </a:r>
          </a:p>
          <a:p>
            <a:pPr marL="1371600" lvl="1" indent="-685800"/>
            <a:r>
              <a:rPr lang="en-US" sz="4400" dirty="0"/>
              <a:t>Organization transformation</a:t>
            </a:r>
          </a:p>
          <a:p>
            <a:pPr marL="1371600" lvl="1" indent="-685800"/>
            <a:r>
              <a:rPr lang="en-US" sz="4400" dirty="0"/>
              <a:t>Information System Architecture transformation</a:t>
            </a:r>
          </a:p>
          <a:p>
            <a:pPr marL="1371600" lvl="1" indent="-685800"/>
            <a:endParaRPr lang="en-US" sz="4400" dirty="0"/>
          </a:p>
          <a:p>
            <a:pPr marL="1371600" lvl="1" indent="-685800"/>
            <a:endParaRPr lang="en-US" sz="4400" dirty="0"/>
          </a:p>
          <a:p>
            <a:endParaRPr lang="en-US" sz="4400" dirty="0"/>
          </a:p>
          <a:p>
            <a:endParaRPr lang="en-US" sz="48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465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</a:t>
            </a:r>
            <a:r>
              <a:rPr lang="fr-FR" sz="1800" b="0" i="0" baseline="3000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ème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révolution industrielle ne passera pas sans la data. Avoir la bonne data au bon endroit, pour nos clients,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053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C’est vivant :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être conscient que ça va vivre et changer et ça va demander des changements dans notre capacité à réagir en cas de </a:t>
            </a:r>
          </a:p>
          <a:p>
            <a:endParaRPr lang="fr-FR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drift, comment on va gérer nos projets.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Rééduquer son IA. </a:t>
            </a:r>
          </a:p>
          <a:p>
            <a:endParaRPr lang="fr-F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Dans notre mode de gestion des projets, cela va vivre et changer, manière de cadencer les projet =&gt; quand l’IA ne fera pas ce quelle nous demande.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74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B594-A35E-D049-A6EB-D0F83802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D9CB-C71F-4F48-86EB-B2EBAF353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CA52-F00D-3C4A-A89E-B2E264C5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52E1-CEC6-2A47-BBB5-5376E705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9BC37-7C44-2741-B857-DC58242A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913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444-FB09-1D4B-B993-988E82EE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A692-3AB1-2F48-9AD0-28E927E27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30D9-4960-5845-9CE5-3EC14FF5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8B90-79C9-B741-827F-956AD8BB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46321-F800-6645-9794-DAC0430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077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2CB0-45B6-E94C-BB0C-673B71CD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1A58-0CA2-DD44-97EA-44A80A421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48DA-4721-7747-8A53-50DADBC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E5E92-3B0F-964D-9515-27D261A5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1166-C16B-D145-A1B0-A39345A4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98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990-AEC4-A145-8910-31044225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675F-04BF-3A42-8293-CCF396A60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0A5E6-1C70-7B40-B705-B6D95780C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C8CBB-B121-6F40-AC66-5AF12B8C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79C08-93C5-6D46-A075-757DDC7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50624-F307-464A-AFD0-4C65A2FC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86616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07F3-FE4F-3D48-868D-CCC6FFE9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527F-AACF-2349-9592-1865B3A7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F874C-6ADA-414B-BEB8-3994036A5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A03FD-5DCD-854D-8AA2-95781457A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768E-4586-F648-A6CC-85412EB4F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1EF35-31CF-254E-9FB3-EFFBBB14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BF72-07EB-0749-B365-C10EBB9C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70439-ED16-DA42-9B5D-2D66B7FD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1116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E0F-1C7B-BE48-8292-CEBED98B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AC518-420C-934C-8EFE-A7AD4069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1E98-97B1-3C4D-93D5-FB474B82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F1934-17DA-344B-B603-836057F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762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C86AE-EFA2-0240-B9ED-7C0622E4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EC2EB-467A-3B4C-B6AF-0543D83D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0FBFE-4A87-D048-A07A-A656DB8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16758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841C-5E24-7D41-A5A9-36C08370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6DE5-E041-1E40-B04E-26FFFF6E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6309C-0395-FF47-8A91-7C7E3086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C73A5-BBA9-1C42-981D-B4132877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B03D3-05C2-554F-875E-FB71FAE0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5A5F7-E36A-2A48-8809-9CCBC4F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7295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54CE-B146-7447-9057-DC7255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E0F8C-BD7C-AD45-8245-500CAC79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B137E-3908-504C-8246-4344AA534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D0274-8747-4F42-B159-BF186B87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E365-F44C-3749-A5EE-34793A24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DD33-292D-3A47-A2BE-F2770476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9608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DC6-BD82-D140-ABCF-936C609D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49518-3831-C544-A019-7FFEAFAF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F36BB-8305-484E-9568-C0D36196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F647-4A09-AB4C-AE97-06222699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02E0-974E-AA48-9586-0C53FB3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92900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DE38-D2CA-1742-87E0-132A5439A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493B0-EF0E-A143-99D6-51DE9ED2F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5F3FF-33AE-7040-917B-AAA3B2AE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4DD8F-AA8A-E84B-9467-F5B78B49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7CA87-A60E-0B47-B4CD-35C90D17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8097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71491-DC00-1346-840B-9A4BA2E3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E1226-898C-6E4D-990A-9EFA0833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71C5-5817-D34B-9BE2-BBE5E7592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72E74-81D3-8E46-AE9A-31DEF2959937}" type="datetimeFigureOut">
              <a:rPr lang="en-FR" smtClean="0"/>
              <a:t>10/26/2022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21394-4D6E-CB4C-913B-4300BC864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99E1-4921-2943-AD98-AB96D1B92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A368637-DA90-4719-AE5D-CD61CC26B249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52972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10" Type="http://schemas.openxmlformats.org/officeDocument/2006/relationships/image" Target="../media/image2.svg"/><Relationship Id="rId4" Type="http://schemas.openxmlformats.org/officeDocument/2006/relationships/image" Target="../media/image44.jpe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2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45.jpg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2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45.jpg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2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45.jpg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g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.sv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g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" TargetMode="External"/><Relationship Id="rId4" Type="http://schemas.openxmlformats.org/officeDocument/2006/relationships/hyperlink" Target="https://fr.wikipedia.org/wiki/Test_de_Tur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/>
              </a:rPr>
              <a:t>Will </a:t>
            </a:r>
            <a:r>
              <a:rPr lang="en-US" sz="6000" b="1" spc="-150" dirty="0">
                <a:solidFill>
                  <a:srgbClr val="0070C0"/>
                </a:solidFill>
                <a:latin typeface="Century Gothic"/>
              </a:rPr>
              <a:t>IA</a:t>
            </a:r>
            <a:r>
              <a:rPr lang="en-US" sz="6000" b="1" spc="-150" dirty="0">
                <a:latin typeface="Century Gothic"/>
              </a:rPr>
              <a:t> change our </a:t>
            </a:r>
            <a:r>
              <a:rPr lang="en-US" sz="6000" b="1" spc="-150" dirty="0">
                <a:solidFill>
                  <a:srgbClr val="FF0000"/>
                </a:solidFill>
                <a:latin typeface="Century Gothic"/>
              </a:rPr>
              <a:t>organization</a:t>
            </a:r>
            <a:r>
              <a:rPr lang="en-US" sz="6000" b="1" spc="-150" dirty="0">
                <a:latin typeface="Century Gothic"/>
              </a:rPr>
              <a:t> ? 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693497-66A7-4007-A09D-485B70DA8960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02377C-73E9-4E89-8F4E-21D6240BF1FC}"/>
              </a:ext>
            </a:extLst>
          </p:cNvPr>
          <p:cNvSpPr>
            <a:spLocks noChangeAspect="1"/>
          </p:cNvSpPr>
          <p:nvPr/>
        </p:nvSpPr>
        <p:spPr>
          <a:xfrm>
            <a:off x="9667186" y="3661988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FA4E5187-8585-453A-9DDA-F725F27D3D3C}"/>
              </a:ext>
            </a:extLst>
          </p:cNvPr>
          <p:cNvSpPr txBox="1"/>
          <p:nvPr/>
        </p:nvSpPr>
        <p:spPr>
          <a:xfrm>
            <a:off x="8670854" y="5536935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52B093-A241-4FDD-8EE0-13769CEB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1" name="Picture 4" descr="Afficher l’image source">
            <a:extLst>
              <a:ext uri="{FF2B5EF4-FFF2-40B4-BE49-F238E27FC236}">
                <a16:creationId xmlns:a16="http://schemas.microsoft.com/office/drawing/2014/main" id="{AA098423-F7B1-4C4A-9F69-2DD819F4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32F69-9ED0-44F3-B530-5896104BDD8D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3) </a:t>
            </a:r>
            <a:r>
              <a:rPr lang="fr-FR" sz="3600" dirty="0" err="1"/>
              <a:t>Paradigm</a:t>
            </a:r>
            <a:r>
              <a:rPr lang="fr-FR" sz="3600" dirty="0"/>
              <a:t> shift : </a:t>
            </a:r>
            <a:r>
              <a:rPr lang="fr-FR" sz="3600" dirty="0" err="1"/>
              <a:t>It’s</a:t>
            </a:r>
            <a:r>
              <a:rPr lang="fr-FR" sz="3600" dirty="0"/>
              <a:t> alive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9F68DB37-9B0F-4760-85B6-C7900FC1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1" b="24306"/>
          <a:stretch/>
        </p:blipFill>
        <p:spPr bwMode="auto">
          <a:xfrm>
            <a:off x="398003" y="1828800"/>
            <a:ext cx="1139599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80D6ED-EEC8-4BD3-80D7-40473177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743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F5F90120-194D-4A1B-8939-29CC75CA6B73}"/>
              </a:ext>
            </a:extLst>
          </p:cNvPr>
          <p:cNvSpPr/>
          <p:nvPr/>
        </p:nvSpPr>
        <p:spPr>
          <a:xfrm>
            <a:off x="3811219" y="1415475"/>
            <a:ext cx="4597400" cy="3848100"/>
          </a:xfrm>
          <a:prstGeom prst="triangle">
            <a:avLst/>
          </a:prstGeom>
          <a:noFill/>
          <a:ln w="1778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8C49A4-53AE-423B-87B7-F0A2CA6C3B47}"/>
              </a:ext>
            </a:extLst>
          </p:cNvPr>
          <p:cNvSpPr txBox="1"/>
          <p:nvPr/>
        </p:nvSpPr>
        <p:spPr>
          <a:xfrm>
            <a:off x="0" y="5694277"/>
            <a:ext cx="5055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Better prediction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191C32-8406-4C0A-8C8C-4673AE6FD021}"/>
              </a:ext>
            </a:extLst>
          </p:cNvPr>
          <p:cNvSpPr txBox="1"/>
          <p:nvPr/>
        </p:nvSpPr>
        <p:spPr>
          <a:xfrm>
            <a:off x="8581374" y="5705294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Cheaper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8FFFE3-EB6C-4F33-B62F-6A23E6658487}"/>
              </a:ext>
            </a:extLst>
          </p:cNvPr>
          <p:cNvSpPr txBox="1"/>
          <p:nvPr/>
        </p:nvSpPr>
        <p:spPr>
          <a:xfrm>
            <a:off x="3670603" y="37603"/>
            <a:ext cx="5265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Quicker response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32C9CDC-640C-4C1D-849E-B612BF21AAF3}"/>
              </a:ext>
            </a:extLst>
          </p:cNvPr>
          <p:cNvCxnSpPr/>
          <p:nvPr/>
        </p:nvCxnSpPr>
        <p:spPr>
          <a:xfrm>
            <a:off x="3948613" y="3339525"/>
            <a:ext cx="1277957" cy="89236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4BB3EB2-AB6D-4681-8624-60B4745422A7}"/>
              </a:ext>
            </a:extLst>
          </p:cNvPr>
          <p:cNvCxnSpPr>
            <a:cxnSpLocks/>
          </p:cNvCxnSpPr>
          <p:nvPr/>
        </p:nvCxnSpPr>
        <p:spPr>
          <a:xfrm flipV="1">
            <a:off x="6303311" y="2324559"/>
            <a:ext cx="1111637" cy="66242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C6B1077-C94C-461D-B03A-90189481AA02}"/>
              </a:ext>
            </a:extLst>
          </p:cNvPr>
          <p:cNvCxnSpPr>
            <a:cxnSpLocks/>
          </p:cNvCxnSpPr>
          <p:nvPr/>
        </p:nvCxnSpPr>
        <p:spPr>
          <a:xfrm flipV="1">
            <a:off x="5542876" y="4638101"/>
            <a:ext cx="0" cy="1160149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10AFD40-E729-483B-9C9B-8FEFD0D9D3CA}"/>
              </a:ext>
            </a:extLst>
          </p:cNvPr>
          <p:cNvSpPr txBox="1"/>
          <p:nvPr/>
        </p:nvSpPr>
        <p:spPr>
          <a:xfrm>
            <a:off x="10325100" y="0"/>
            <a:ext cx="18669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1E606-80EB-4D28-B31A-0B4B1DB0957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87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D235CF3-8B48-49D9-BC45-FD7A33E06B80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fr-FR" dirty="0"/>
              <a:t>Production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ADCC04-9142-4F68-A199-BAC94759F5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05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D732E-F099-491B-B575-6643D650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4" y="441780"/>
            <a:ext cx="10515600" cy="3215820"/>
          </a:xfrm>
          <a:solidFill>
            <a:srgbClr val="7030A0"/>
          </a:solidFill>
        </p:spPr>
        <p:txBody>
          <a:bodyPr>
            <a:norm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Est-ce que la question aujourd’hui, est encore de savoir si on doit y aller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73DF53-DD4B-4D45-BA8C-AA28A87F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08CE750-4DF0-490C-A2F8-DF0770422E65}"/>
              </a:ext>
            </a:extLst>
          </p:cNvPr>
          <p:cNvSpPr txBox="1">
            <a:spLocks/>
          </p:cNvSpPr>
          <p:nvPr/>
        </p:nvSpPr>
        <p:spPr>
          <a:xfrm>
            <a:off x="838200" y="1790700"/>
            <a:ext cx="10515600" cy="383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1A14D7-4CBE-4592-BE5A-D41EBC3FDF40}"/>
              </a:ext>
            </a:extLst>
          </p:cNvPr>
          <p:cNvSpPr txBox="1"/>
          <p:nvPr/>
        </p:nvSpPr>
        <p:spPr>
          <a:xfrm>
            <a:off x="3128554" y="4405589"/>
            <a:ext cx="6178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« </a:t>
            </a:r>
            <a:r>
              <a:rPr lang="fr-FR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 n’est pas les plus gros contre les plus petits mais les plus rapides contre les plus lents »</a:t>
            </a:r>
            <a:endParaRPr lang="fr-FR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59AA0-3AB7-4551-BD83-138F8A98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4720"/>
            <a:ext cx="10515600" cy="4592320"/>
          </a:xfrm>
        </p:spPr>
        <p:txBody>
          <a:bodyPr/>
          <a:lstStyle/>
          <a:p>
            <a:r>
              <a:rPr lang="fr-FR" dirty="0"/>
              <a:t>Quel sont les changements profond à réaliser dans notre organisation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971D52-82FF-466D-B0A8-41A3D652E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01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C558D-3BA5-4E4E-97CF-2AF74B7E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C09A5-EC1D-4D12-81E7-704DC6B913AA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1) </a:t>
            </a:r>
            <a:r>
              <a:rPr lang="fr-FR" sz="3600" dirty="0" err="1"/>
              <a:t>Paradigm</a:t>
            </a:r>
            <a:r>
              <a:rPr lang="fr-FR" sz="3600" dirty="0"/>
              <a:t> shift : Work </a:t>
            </a:r>
            <a:r>
              <a:rPr lang="fr-FR" sz="3600" dirty="0" err="1"/>
              <a:t>differently</a:t>
            </a:r>
            <a:endParaRPr lang="fr-FR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61F3D8-83EB-44F9-816C-E5CBA2341AA7}"/>
              </a:ext>
            </a:extLst>
          </p:cNvPr>
          <p:cNvSpPr txBox="1"/>
          <p:nvPr/>
        </p:nvSpPr>
        <p:spPr>
          <a:xfrm>
            <a:off x="391886" y="3791473"/>
            <a:ext cx="617873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1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Learn to “Use AI”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51482E-5923-46BE-B076-6AA78F16DF44}"/>
              </a:ext>
            </a:extLst>
          </p:cNvPr>
          <p:cNvSpPr txBox="1"/>
          <p:nvPr/>
        </p:nvSpPr>
        <p:spPr>
          <a:xfrm>
            <a:off x="391886" y="2320558"/>
            <a:ext cx="617873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>
              <a:defRPr lang="en-ES"/>
            </a:defPPr>
            <a:lvl2pPr lvl="1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1" algn="ctr"/>
            <a:r>
              <a:rPr lang="en-US" dirty="0"/>
              <a:t>Learn how to “Train AI”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39EACEA-BC58-406D-A856-A1B0E07C8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1342906"/>
            <a:ext cx="4876800" cy="48768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EE906C-FF1F-486A-9E14-F249F3180F0D}"/>
              </a:ext>
            </a:extLst>
          </p:cNvPr>
          <p:cNvSpPr txBox="1"/>
          <p:nvPr/>
        </p:nvSpPr>
        <p:spPr>
          <a:xfrm>
            <a:off x="7380514" y="6324600"/>
            <a:ext cx="4258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"Human who control a robot“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556745-666D-4C56-8861-3B6CF6D2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6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95C571-AD8B-4989-81AD-E15D4E04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1E3F-7B4C-4157-A396-D861CB5998A1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2) </a:t>
            </a:r>
            <a:r>
              <a:rPr lang="fr-FR" sz="3600" dirty="0" err="1"/>
              <a:t>Paradigm</a:t>
            </a:r>
            <a:r>
              <a:rPr lang="fr-FR" sz="3600" dirty="0"/>
              <a:t> shift : Data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889613A-07B9-4443-AF10-A40CE68E5814}"/>
              </a:ext>
            </a:extLst>
          </p:cNvPr>
          <p:cNvSpPr txBox="1">
            <a:spLocks/>
          </p:cNvSpPr>
          <p:nvPr/>
        </p:nvSpPr>
        <p:spPr>
          <a:xfrm>
            <a:off x="742477" y="2468881"/>
            <a:ext cx="6507409" cy="220730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Information System Data centered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881341-F59C-4A47-AEA5-D66770E1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17" y="1515292"/>
            <a:ext cx="3879668" cy="387966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57FA39-4557-4C6B-893D-E696D48D88DA}"/>
              </a:ext>
            </a:extLst>
          </p:cNvPr>
          <p:cNvSpPr txBox="1"/>
          <p:nvPr/>
        </p:nvSpPr>
        <p:spPr>
          <a:xfrm>
            <a:off x="7114723" y="5592076"/>
            <a:ext cx="562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"Information System Data centered"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8691A0-63A0-4834-88C6-E4AF639F3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39DCF-FAA9-42DE-A51F-EDB204A84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CA952-E2B9-457D-9DCC-EC2E0445211F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3) </a:t>
            </a:r>
            <a:r>
              <a:rPr lang="fr-FR" sz="3600" dirty="0" err="1"/>
              <a:t>Paradigm</a:t>
            </a:r>
            <a:r>
              <a:rPr lang="fr-FR" sz="3600" dirty="0"/>
              <a:t> shift : </a:t>
            </a:r>
            <a:r>
              <a:rPr lang="fr-FR" sz="3600" dirty="0" err="1"/>
              <a:t>It’s</a:t>
            </a:r>
            <a:r>
              <a:rPr lang="fr-FR" sz="3600" dirty="0"/>
              <a:t> alive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518AC-FE96-49AB-8C02-F9D99C1A3440}"/>
              </a:ext>
            </a:extLst>
          </p:cNvPr>
          <p:cNvSpPr txBox="1"/>
          <p:nvPr/>
        </p:nvSpPr>
        <p:spPr>
          <a:xfrm>
            <a:off x="3666128" y="6257111"/>
            <a:ext cx="562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"flower on a table inside a forest"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99F0887-7618-4D55-BEEF-85419058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4111"/>
            <a:ext cx="4876800" cy="4876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9E5E88-7D84-475D-B6BB-7A74CE89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4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43" y="2766218"/>
            <a:ext cx="3189514" cy="1325563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4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220BC-A751-4A64-8E22-E3999780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3140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79102E-309F-482B-9252-149BDC96767A}"/>
              </a:ext>
            </a:extLst>
          </p:cNvPr>
          <p:cNvSpPr txBox="1"/>
          <p:nvPr/>
        </p:nvSpPr>
        <p:spPr>
          <a:xfrm>
            <a:off x="3143250" y="630820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"three people hugging"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7F95F-DF49-4049-8E56-6BE364BD01F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917D9B-21CE-4372-B96E-35EF0DDDE4DB}"/>
              </a:ext>
            </a:extLst>
          </p:cNvPr>
          <p:cNvSpPr/>
          <p:nvPr/>
        </p:nvSpPr>
        <p:spPr>
          <a:xfrm>
            <a:off x="504825" y="-1476608"/>
            <a:ext cx="11182350" cy="10315808"/>
          </a:xfrm>
          <a:prstGeom prst="ellipse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E8E363D-2206-4FDB-AA2A-2D73D82FCC61}"/>
              </a:ext>
            </a:extLst>
          </p:cNvPr>
          <p:cNvSpPr/>
          <p:nvPr/>
        </p:nvSpPr>
        <p:spPr>
          <a:xfrm>
            <a:off x="4073701" y="647237"/>
            <a:ext cx="7284489" cy="6592225"/>
          </a:xfrm>
          <a:prstGeom prst="ellipse">
            <a:avLst/>
          </a:prstGeom>
          <a:solidFill>
            <a:schemeClr val="accent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119DFC2-30A9-4D5C-90CA-DAA6CD556EFC}"/>
              </a:ext>
            </a:extLst>
          </p:cNvPr>
          <p:cNvSpPr/>
          <p:nvPr/>
        </p:nvSpPr>
        <p:spPr>
          <a:xfrm>
            <a:off x="7175294" y="2511860"/>
            <a:ext cx="3672799" cy="34377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Deep Learning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68BD3-2291-42EF-995D-918B725BBC99}"/>
              </a:ext>
            </a:extLst>
          </p:cNvPr>
          <p:cNvSpPr txBox="1"/>
          <p:nvPr/>
        </p:nvSpPr>
        <p:spPr>
          <a:xfrm>
            <a:off x="5879545" y="164907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360B7-0FA3-41E1-B706-4FC6EC080FEB}"/>
              </a:ext>
            </a:extLst>
          </p:cNvPr>
          <p:cNvSpPr txBox="1"/>
          <p:nvPr/>
        </p:nvSpPr>
        <p:spPr>
          <a:xfrm>
            <a:off x="2206745" y="430787"/>
            <a:ext cx="41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Artificial Intelligence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865440-1278-4B51-9104-9EE3CDDFEF4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76CE2-81DD-4281-91EB-7E611A69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5F982D-FC42-48BA-8122-2F963B5CCE9C}"/>
              </a:ext>
            </a:extLst>
          </p:cNvPr>
          <p:cNvSpPr txBox="1"/>
          <p:nvPr/>
        </p:nvSpPr>
        <p:spPr>
          <a:xfrm>
            <a:off x="3335755" y="600558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"thank and hug the public in a theater"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35DDE-6153-41B4-9B87-2940ACF9FF4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0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F94501-1EAA-4C37-9720-3D3B0F10887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0057D-9B53-4FA6-9D90-79014A950ED5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0002-2251-4BCC-9D2B-87121228E511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64CF-274F-4B54-AA67-B289F00051D9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832E-884E-49F2-AE75-1AD0712A59D1}"/>
              </a:ext>
            </a:extLst>
          </p:cNvPr>
          <p:cNvSpPr/>
          <p:nvPr/>
        </p:nvSpPr>
        <p:spPr>
          <a:xfrm>
            <a:off x="4375884" y="3411272"/>
            <a:ext cx="1277663" cy="529246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C90C-B8B8-454A-9179-E856BC621564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770B6-DD41-4902-B480-1965CD8D1282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2DD4F-E9DE-491F-BF1B-30471327AAB3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5A17-B092-4613-BA17-1CA61C74EDDA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E824-F53A-4D4C-9A38-A8C67B1A6A07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112FB-32D3-43B0-8439-EF5555F8665C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D7D-BBBA-4F05-9A38-8678B4FB7A06}"/>
              </a:ext>
            </a:extLst>
          </p:cNvPr>
          <p:cNvSpPr txBox="1"/>
          <p:nvPr/>
        </p:nvSpPr>
        <p:spPr>
          <a:xfrm flipH="1">
            <a:off x="542923" y="6315075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DFE8-B36F-48F0-83DF-2951A81EAE0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1483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52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53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30DBF-2F45-4CDC-A17D-A6C51E1CF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82"/>
            <a:ext cx="10515600" cy="5761822"/>
          </a:xfrm>
        </p:spPr>
        <p:txBody>
          <a:bodyPr>
            <a:normAutofit/>
          </a:bodyPr>
          <a:lstStyle/>
          <a:p>
            <a:r>
              <a:rPr lang="en-US" sz="4800" dirty="0"/>
              <a:t>Answer users’ needs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Accurate AI predictions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Cheap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Secured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Monitored (data drift)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 retrain/deployment</a:t>
            </a:r>
          </a:p>
          <a:p>
            <a:endParaRPr lang="en-US" sz="4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7E7A6F-01B2-46B5-BB39-FA52457B22E7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7327-B2C7-4ED8-BFB4-4A66BEC394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6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812649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812649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812649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2509538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812650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7913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2509537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2508673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2518006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2508673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81020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5653511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823083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811620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4363740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853A3C-2787-4884-AE0C-7472A711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1068467"/>
            <a:ext cx="531587" cy="4363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Connecteur droit avec flèche 26">
            <a:extLst>
              <a:ext uri="{FF2B5EF4-FFF2-40B4-BE49-F238E27FC236}">
                <a16:creationId xmlns:a16="http://schemas.microsoft.com/office/drawing/2014/main" id="{B9F68737-229C-46A9-807F-2940F0615FF9}"/>
              </a:ext>
            </a:extLst>
          </p:cNvPr>
          <p:cNvCxnSpPr>
            <a:cxnSpLocks/>
          </p:cNvCxnSpPr>
          <p:nvPr/>
        </p:nvCxnSpPr>
        <p:spPr>
          <a:xfrm flipH="1" flipV="1">
            <a:off x="3784450" y="1190060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6">
            <a:extLst>
              <a:ext uri="{FF2B5EF4-FFF2-40B4-BE49-F238E27FC236}">
                <a16:creationId xmlns:a16="http://schemas.microsoft.com/office/drawing/2014/main" id="{F6346CB7-12A0-40C6-A42B-A26A18365B93}"/>
              </a:ext>
            </a:extLst>
          </p:cNvPr>
          <p:cNvCxnSpPr>
            <a:cxnSpLocks/>
          </p:cNvCxnSpPr>
          <p:nvPr/>
        </p:nvCxnSpPr>
        <p:spPr>
          <a:xfrm flipH="1">
            <a:off x="1934684" y="1190060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32F69-9ED0-44F3-B530-5896104BDD8D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Changement c’est vivant</a:t>
            </a:r>
          </a:p>
        </p:txBody>
      </p:sp>
    </p:spTree>
    <p:extLst>
      <p:ext uri="{BB962C8B-B14F-4D97-AF65-F5344CB8AC3E}">
        <p14:creationId xmlns:p14="http://schemas.microsoft.com/office/powerpoint/2010/main" val="302995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4E3D8-0619-4493-A2C1-5372B2DF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696" y="2347979"/>
            <a:ext cx="5182590" cy="2162042"/>
          </a:xfrm>
          <a:ln w="63500"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Pain points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EB1808-79E5-4BC8-BAC7-07CB9243EA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A81F2-E04B-47B7-A8E6-C630C6E093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89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84474" y="1084093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Receiver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82775" y="2623729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93769" y="4228315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 rot="5400000">
            <a:off x="349953" y="20014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 rot="5400000">
            <a:off x="347369" y="3565070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1509458" y="392820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 flipH="1">
            <a:off x="644836" y="1652505"/>
            <a:ext cx="1" cy="1924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0"/>
            <a:endCxn id="56" idx="3"/>
          </p:cNvCxnSpPr>
          <p:nvPr/>
        </p:nvCxnSpPr>
        <p:spPr>
          <a:xfrm flipV="1">
            <a:off x="643138" y="2434684"/>
            <a:ext cx="1698" cy="1890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0"/>
            <a:endCxn id="57" idx="3"/>
          </p:cNvCxnSpPr>
          <p:nvPr/>
        </p:nvCxnSpPr>
        <p:spPr>
          <a:xfrm flipH="1" flipV="1">
            <a:off x="642252" y="3998262"/>
            <a:ext cx="11880" cy="2300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2"/>
            <a:endCxn id="57" idx="1"/>
          </p:cNvCxnSpPr>
          <p:nvPr/>
        </p:nvCxnSpPr>
        <p:spPr>
          <a:xfrm flipH="1">
            <a:off x="642252" y="3192141"/>
            <a:ext cx="886" cy="2163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 flipV="1">
            <a:off x="1214495" y="4066518"/>
            <a:ext cx="294963" cy="4460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2325685" y="3595878"/>
            <a:ext cx="1383726" cy="9076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2099225" y="4049722"/>
            <a:ext cx="226460" cy="167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283059" y="72107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>
            <a:off x="633192" y="753406"/>
            <a:ext cx="11645" cy="3306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45">
            <a:extLst>
              <a:ext uri="{FF2B5EF4-FFF2-40B4-BE49-F238E27FC236}">
                <a16:creationId xmlns:a16="http://schemas.microsoft.com/office/drawing/2014/main" id="{5C56C354-89A3-440D-9BFE-9CDA6AEC62D5}"/>
              </a:ext>
            </a:extLst>
          </p:cNvPr>
          <p:cNvSpPr/>
          <p:nvPr/>
        </p:nvSpPr>
        <p:spPr>
          <a:xfrm>
            <a:off x="2346578" y="2206603"/>
            <a:ext cx="1362831" cy="8571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78F617-E699-4891-A202-4AE8AA3A67C1}"/>
              </a:ext>
            </a:extLst>
          </p:cNvPr>
          <p:cNvSpPr/>
          <p:nvPr/>
        </p:nvSpPr>
        <p:spPr>
          <a:xfrm>
            <a:off x="1532533" y="2466006"/>
            <a:ext cx="589768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75" name="Straight Arrow Connector 82">
            <a:extLst>
              <a:ext uri="{FF2B5EF4-FFF2-40B4-BE49-F238E27FC236}">
                <a16:creationId xmlns:a16="http://schemas.microsoft.com/office/drawing/2014/main" id="{E7B693A2-E313-406A-8E9A-B9F16293B251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flipH="1" flipV="1">
            <a:off x="2122301" y="2604315"/>
            <a:ext cx="224277" cy="308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82">
            <a:extLst>
              <a:ext uri="{FF2B5EF4-FFF2-40B4-BE49-F238E27FC236}">
                <a16:creationId xmlns:a16="http://schemas.microsoft.com/office/drawing/2014/main" id="{FD4BCC52-4D92-493E-9F7D-03AF98129901}"/>
              </a:ext>
            </a:extLst>
          </p:cNvPr>
          <p:cNvCxnSpPr>
            <a:cxnSpLocks/>
            <a:stCxn id="45" idx="3"/>
            <a:endCxn id="72" idx="1"/>
          </p:cNvCxnSpPr>
          <p:nvPr/>
        </p:nvCxnSpPr>
        <p:spPr>
          <a:xfrm flipV="1">
            <a:off x="1214495" y="2604315"/>
            <a:ext cx="318038" cy="19082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E1F1D-8829-46DD-B94F-2BD5B29DC5AA}"/>
              </a:ext>
            </a:extLst>
          </p:cNvPr>
          <p:cNvSpPr/>
          <p:nvPr/>
        </p:nvSpPr>
        <p:spPr>
          <a:xfrm>
            <a:off x="1560142" y="566346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11" name="Straight Arrow Connector 82">
            <a:extLst>
              <a:ext uri="{FF2B5EF4-FFF2-40B4-BE49-F238E27FC236}">
                <a16:creationId xmlns:a16="http://schemas.microsoft.com/office/drawing/2014/main" id="{D467D24A-F30E-4FF7-8D19-56A9B76162C2}"/>
              </a:ext>
            </a:extLst>
          </p:cNvPr>
          <p:cNvCxnSpPr>
            <a:cxnSpLocks/>
            <a:stCxn id="45" idx="3"/>
            <a:endCxn id="110" idx="1"/>
          </p:cNvCxnSpPr>
          <p:nvPr/>
        </p:nvCxnSpPr>
        <p:spPr>
          <a:xfrm>
            <a:off x="1214495" y="4512521"/>
            <a:ext cx="345647" cy="12892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Rounded Rectangle 45">
            <a:extLst>
              <a:ext uri="{FF2B5EF4-FFF2-40B4-BE49-F238E27FC236}">
                <a16:creationId xmlns:a16="http://schemas.microsoft.com/office/drawing/2014/main" id="{318FD377-AA0E-4057-9A41-BFCF4180C66B}"/>
              </a:ext>
            </a:extLst>
          </p:cNvPr>
          <p:cNvSpPr/>
          <p:nvPr/>
        </p:nvSpPr>
        <p:spPr>
          <a:xfrm>
            <a:off x="2311101" y="5368682"/>
            <a:ext cx="1300240" cy="916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125" name="Straight Arrow Connector 82">
            <a:extLst>
              <a:ext uri="{FF2B5EF4-FFF2-40B4-BE49-F238E27FC236}">
                <a16:creationId xmlns:a16="http://schemas.microsoft.com/office/drawing/2014/main" id="{CC476253-2286-4429-815A-813E8F319B68}"/>
              </a:ext>
            </a:extLst>
          </p:cNvPr>
          <p:cNvCxnSpPr>
            <a:cxnSpLocks/>
            <a:stCxn id="114" idx="1"/>
            <a:endCxn id="110" idx="3"/>
          </p:cNvCxnSpPr>
          <p:nvPr/>
        </p:nvCxnSpPr>
        <p:spPr>
          <a:xfrm flipH="1" flipV="1">
            <a:off x="2149909" y="5801775"/>
            <a:ext cx="161192" cy="2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ounded Rectangle 44">
            <a:extLst>
              <a:ext uri="{FF2B5EF4-FFF2-40B4-BE49-F238E27FC236}">
                <a16:creationId xmlns:a16="http://schemas.microsoft.com/office/drawing/2014/main" id="{6C1042B2-5330-46CB-872E-ACDAB6CC01B5}"/>
              </a:ext>
            </a:extLst>
          </p:cNvPr>
          <p:cNvSpPr/>
          <p:nvPr/>
        </p:nvSpPr>
        <p:spPr>
          <a:xfrm>
            <a:off x="6437617" y="2168848"/>
            <a:ext cx="1120726" cy="9237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8FC3B7-69B0-4FBD-A5B9-3CE263332095}"/>
              </a:ext>
            </a:extLst>
          </p:cNvPr>
          <p:cNvSpPr/>
          <p:nvPr/>
        </p:nvSpPr>
        <p:spPr>
          <a:xfrm>
            <a:off x="3795489" y="568617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54" name="Straight Arrow Connector 88">
            <a:extLst>
              <a:ext uri="{FF2B5EF4-FFF2-40B4-BE49-F238E27FC236}">
                <a16:creationId xmlns:a16="http://schemas.microsoft.com/office/drawing/2014/main" id="{CC0542C0-4F1F-4D6D-9AA6-A008C2DBB84F}"/>
              </a:ext>
            </a:extLst>
          </p:cNvPr>
          <p:cNvCxnSpPr>
            <a:cxnSpLocks/>
            <a:stCxn id="52" idx="1"/>
            <a:endCxn id="114" idx="3"/>
          </p:cNvCxnSpPr>
          <p:nvPr/>
        </p:nvCxnSpPr>
        <p:spPr>
          <a:xfrm flipH="1">
            <a:off x="3611341" y="5824480"/>
            <a:ext cx="184148" cy="23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Arrow Connector 88">
            <a:extLst>
              <a:ext uri="{FF2B5EF4-FFF2-40B4-BE49-F238E27FC236}">
                <a16:creationId xmlns:a16="http://schemas.microsoft.com/office/drawing/2014/main" id="{97C42F17-248A-4F93-B237-9D3AFBFCCD57}"/>
              </a:ext>
            </a:extLst>
          </p:cNvPr>
          <p:cNvCxnSpPr>
            <a:cxnSpLocks/>
            <a:stCxn id="98" idx="1"/>
            <a:endCxn id="52" idx="3"/>
          </p:cNvCxnSpPr>
          <p:nvPr/>
        </p:nvCxnSpPr>
        <p:spPr>
          <a:xfrm flipH="1">
            <a:off x="4385256" y="5823110"/>
            <a:ext cx="255232" cy="137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BDFEFB4-FAEC-41E5-8FD5-1C3F5EDE8DF1}"/>
              </a:ext>
            </a:extLst>
          </p:cNvPr>
          <p:cNvSpPr/>
          <p:nvPr/>
        </p:nvSpPr>
        <p:spPr>
          <a:xfrm>
            <a:off x="4801955" y="249684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88" name="Straight Arrow Connector 82">
            <a:extLst>
              <a:ext uri="{FF2B5EF4-FFF2-40B4-BE49-F238E27FC236}">
                <a16:creationId xmlns:a16="http://schemas.microsoft.com/office/drawing/2014/main" id="{D4CE4DA7-FD64-49A6-B520-FFAE9A2E014A}"/>
              </a:ext>
            </a:extLst>
          </p:cNvPr>
          <p:cNvCxnSpPr>
            <a:cxnSpLocks/>
            <a:stCxn id="71" idx="3"/>
            <a:endCxn id="87" idx="1"/>
          </p:cNvCxnSpPr>
          <p:nvPr/>
        </p:nvCxnSpPr>
        <p:spPr>
          <a:xfrm flipV="1">
            <a:off x="3709409" y="2635158"/>
            <a:ext cx="1092546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82">
            <a:extLst>
              <a:ext uri="{FF2B5EF4-FFF2-40B4-BE49-F238E27FC236}">
                <a16:creationId xmlns:a16="http://schemas.microsoft.com/office/drawing/2014/main" id="{3D231557-5172-4738-A1DA-27E036059623}"/>
              </a:ext>
            </a:extLst>
          </p:cNvPr>
          <p:cNvCxnSpPr>
            <a:cxnSpLocks/>
            <a:stCxn id="40" idx="1"/>
            <a:endCxn id="87" idx="3"/>
          </p:cNvCxnSpPr>
          <p:nvPr/>
        </p:nvCxnSpPr>
        <p:spPr>
          <a:xfrm flipH="1">
            <a:off x="5391722" y="2630740"/>
            <a:ext cx="1045895" cy="4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0870749-FF1C-48A2-8631-9DD7B798D7FF}"/>
              </a:ext>
            </a:extLst>
          </p:cNvPr>
          <p:cNvSpPr/>
          <p:nvPr/>
        </p:nvSpPr>
        <p:spPr>
          <a:xfrm>
            <a:off x="4766598" y="39173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3" name="Straight Arrow Connector 82">
            <a:extLst>
              <a:ext uri="{FF2B5EF4-FFF2-40B4-BE49-F238E27FC236}">
                <a16:creationId xmlns:a16="http://schemas.microsoft.com/office/drawing/2014/main" id="{D7578EDD-8924-4D4D-9618-33FA2F298300}"/>
              </a:ext>
            </a:extLst>
          </p:cNvPr>
          <p:cNvCxnSpPr>
            <a:cxnSpLocks/>
            <a:stCxn id="50" idx="3"/>
            <a:endCxn id="92" idx="1"/>
          </p:cNvCxnSpPr>
          <p:nvPr/>
        </p:nvCxnSpPr>
        <p:spPr>
          <a:xfrm>
            <a:off x="3709411" y="4049722"/>
            <a:ext cx="1057187" cy="59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82">
            <a:extLst>
              <a:ext uri="{FF2B5EF4-FFF2-40B4-BE49-F238E27FC236}">
                <a16:creationId xmlns:a16="http://schemas.microsoft.com/office/drawing/2014/main" id="{2E625934-EBB4-4507-B0C4-69E0464FC381}"/>
              </a:ext>
            </a:extLst>
          </p:cNvPr>
          <p:cNvCxnSpPr>
            <a:cxnSpLocks/>
            <a:stCxn id="178" idx="1"/>
            <a:endCxn id="92" idx="3"/>
          </p:cNvCxnSpPr>
          <p:nvPr/>
        </p:nvCxnSpPr>
        <p:spPr>
          <a:xfrm flipH="1" flipV="1">
            <a:off x="5356365" y="4055701"/>
            <a:ext cx="1065156" cy="2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3729256-4EE1-4BF8-B7B1-5715CC5A1ADD}"/>
              </a:ext>
            </a:extLst>
          </p:cNvPr>
          <p:cNvSpPr/>
          <p:nvPr/>
        </p:nvSpPr>
        <p:spPr>
          <a:xfrm>
            <a:off x="5979764" y="570144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6" name="Straight Arrow Connector 82">
            <a:extLst>
              <a:ext uri="{FF2B5EF4-FFF2-40B4-BE49-F238E27FC236}">
                <a16:creationId xmlns:a16="http://schemas.microsoft.com/office/drawing/2014/main" id="{AFD18996-DA53-43E1-A564-71C964178444}"/>
              </a:ext>
            </a:extLst>
          </p:cNvPr>
          <p:cNvCxnSpPr>
            <a:cxnSpLocks/>
            <a:stCxn id="98" idx="3"/>
            <a:endCxn id="95" idx="1"/>
          </p:cNvCxnSpPr>
          <p:nvPr/>
        </p:nvCxnSpPr>
        <p:spPr>
          <a:xfrm>
            <a:off x="5761214" y="5823110"/>
            <a:ext cx="218550" cy="166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82">
            <a:extLst>
              <a:ext uri="{FF2B5EF4-FFF2-40B4-BE49-F238E27FC236}">
                <a16:creationId xmlns:a16="http://schemas.microsoft.com/office/drawing/2014/main" id="{CADAFEBA-D977-4A8C-8E50-39465B71DBB3}"/>
              </a:ext>
            </a:extLst>
          </p:cNvPr>
          <p:cNvCxnSpPr>
            <a:cxnSpLocks/>
            <a:stCxn id="246" idx="1"/>
            <a:endCxn id="95" idx="3"/>
          </p:cNvCxnSpPr>
          <p:nvPr/>
        </p:nvCxnSpPr>
        <p:spPr>
          <a:xfrm flipH="1">
            <a:off x="6569531" y="5836245"/>
            <a:ext cx="151128" cy="35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ounded Rectangle 44">
            <a:extLst>
              <a:ext uri="{FF2B5EF4-FFF2-40B4-BE49-F238E27FC236}">
                <a16:creationId xmlns:a16="http://schemas.microsoft.com/office/drawing/2014/main" id="{DCE84BB8-4BC9-45A5-98C7-9871C07AB222}"/>
              </a:ext>
            </a:extLst>
          </p:cNvPr>
          <p:cNvSpPr/>
          <p:nvPr/>
        </p:nvSpPr>
        <p:spPr>
          <a:xfrm>
            <a:off x="4640488" y="5361218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48" name="Rounded Rectangle 44">
            <a:extLst>
              <a:ext uri="{FF2B5EF4-FFF2-40B4-BE49-F238E27FC236}">
                <a16:creationId xmlns:a16="http://schemas.microsoft.com/office/drawing/2014/main" id="{07C96DCF-D10D-4AA6-9557-FB698BB521C4}"/>
              </a:ext>
            </a:extLst>
          </p:cNvPr>
          <p:cNvSpPr/>
          <p:nvPr/>
        </p:nvSpPr>
        <p:spPr>
          <a:xfrm>
            <a:off x="10907820" y="219299"/>
            <a:ext cx="1120726" cy="7428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OCR</a:t>
            </a:r>
          </a:p>
        </p:txBody>
      </p:sp>
      <p:cxnSp>
        <p:nvCxnSpPr>
          <p:cNvPr id="149" name="Straight Arrow Connector 82">
            <a:extLst>
              <a:ext uri="{FF2B5EF4-FFF2-40B4-BE49-F238E27FC236}">
                <a16:creationId xmlns:a16="http://schemas.microsoft.com/office/drawing/2014/main" id="{3E90D14D-FAA3-4AFD-AA7A-840FAA402D27}"/>
              </a:ext>
            </a:extLst>
          </p:cNvPr>
          <p:cNvCxnSpPr>
            <a:cxnSpLocks/>
            <a:stCxn id="40" idx="3"/>
            <a:endCxn id="154" idx="1"/>
          </p:cNvCxnSpPr>
          <p:nvPr/>
        </p:nvCxnSpPr>
        <p:spPr>
          <a:xfrm flipV="1">
            <a:off x="7558343" y="2124671"/>
            <a:ext cx="3920753" cy="506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C0D6ACF-B09C-469A-A6A3-E702A182BAEB}"/>
              </a:ext>
            </a:extLst>
          </p:cNvPr>
          <p:cNvSpPr/>
          <p:nvPr/>
        </p:nvSpPr>
        <p:spPr>
          <a:xfrm rot="16200000">
            <a:off x="11184212" y="169147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56" name="Straight Arrow Connector 82">
            <a:extLst>
              <a:ext uri="{FF2B5EF4-FFF2-40B4-BE49-F238E27FC236}">
                <a16:creationId xmlns:a16="http://schemas.microsoft.com/office/drawing/2014/main" id="{0229784A-D367-47CD-98DB-A66EBFEB4EAE}"/>
              </a:ext>
            </a:extLst>
          </p:cNvPr>
          <p:cNvCxnSpPr>
            <a:cxnSpLocks/>
            <a:stCxn id="154" idx="3"/>
            <a:endCxn id="148" idx="2"/>
          </p:cNvCxnSpPr>
          <p:nvPr/>
        </p:nvCxnSpPr>
        <p:spPr>
          <a:xfrm flipH="1" flipV="1">
            <a:off x="11468183" y="962188"/>
            <a:ext cx="10913" cy="5727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Rounded Rectangle 44">
            <a:extLst>
              <a:ext uri="{FF2B5EF4-FFF2-40B4-BE49-F238E27FC236}">
                <a16:creationId xmlns:a16="http://schemas.microsoft.com/office/drawing/2014/main" id="{D44D4A96-2938-4DA3-80D0-883BDC8958D8}"/>
              </a:ext>
            </a:extLst>
          </p:cNvPr>
          <p:cNvSpPr/>
          <p:nvPr/>
        </p:nvSpPr>
        <p:spPr>
          <a:xfrm>
            <a:off x="6421521" y="3595878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87" name="Rounded Rectangle 44">
            <a:extLst>
              <a:ext uri="{FF2B5EF4-FFF2-40B4-BE49-F238E27FC236}">
                <a16:creationId xmlns:a16="http://schemas.microsoft.com/office/drawing/2014/main" id="{DF7D74CC-DC12-4980-968D-521C014872A1}"/>
              </a:ext>
            </a:extLst>
          </p:cNvPr>
          <p:cNvSpPr/>
          <p:nvPr/>
        </p:nvSpPr>
        <p:spPr>
          <a:xfrm>
            <a:off x="10918733" y="2886345"/>
            <a:ext cx="1120726" cy="9237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Zoning</a:t>
            </a:r>
          </a:p>
        </p:txBody>
      </p:sp>
      <p:cxnSp>
        <p:nvCxnSpPr>
          <p:cNvPr id="240" name="Straight Arrow Connector 82">
            <a:extLst>
              <a:ext uri="{FF2B5EF4-FFF2-40B4-BE49-F238E27FC236}">
                <a16:creationId xmlns:a16="http://schemas.microsoft.com/office/drawing/2014/main" id="{B6FBCDC3-EF3C-4CAA-A95A-0A3B06101F6F}"/>
              </a:ext>
            </a:extLst>
          </p:cNvPr>
          <p:cNvCxnSpPr>
            <a:cxnSpLocks/>
            <a:stCxn id="98" idx="3"/>
            <a:endCxn id="154" idx="1"/>
          </p:cNvCxnSpPr>
          <p:nvPr/>
        </p:nvCxnSpPr>
        <p:spPr>
          <a:xfrm flipV="1">
            <a:off x="5761214" y="2124671"/>
            <a:ext cx="5717882" cy="36984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3" name="Straight Arrow Connector 82">
            <a:extLst>
              <a:ext uri="{FF2B5EF4-FFF2-40B4-BE49-F238E27FC236}">
                <a16:creationId xmlns:a16="http://schemas.microsoft.com/office/drawing/2014/main" id="{5DF9A20F-0C40-4DE9-A229-E957F31E3369}"/>
              </a:ext>
            </a:extLst>
          </p:cNvPr>
          <p:cNvCxnSpPr>
            <a:cxnSpLocks/>
            <a:stCxn id="178" idx="3"/>
            <a:endCxn id="154" idx="1"/>
          </p:cNvCxnSpPr>
          <p:nvPr/>
        </p:nvCxnSpPr>
        <p:spPr>
          <a:xfrm flipV="1">
            <a:off x="7542247" y="2124671"/>
            <a:ext cx="3936849" cy="19330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6" name="Rounded Rectangle 44">
            <a:extLst>
              <a:ext uri="{FF2B5EF4-FFF2-40B4-BE49-F238E27FC236}">
                <a16:creationId xmlns:a16="http://schemas.microsoft.com/office/drawing/2014/main" id="{AF32BEC2-24D0-4B1D-A8E6-D090BC022936}"/>
              </a:ext>
            </a:extLst>
          </p:cNvPr>
          <p:cNvSpPr/>
          <p:nvPr/>
        </p:nvSpPr>
        <p:spPr>
          <a:xfrm>
            <a:off x="6720659" y="5374353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Classifier</a:t>
            </a:r>
          </a:p>
        </p:txBody>
      </p:sp>
      <p:sp>
        <p:nvSpPr>
          <p:cNvPr id="247" name="Rounded Rectangle 44">
            <a:extLst>
              <a:ext uri="{FF2B5EF4-FFF2-40B4-BE49-F238E27FC236}">
                <a16:creationId xmlns:a16="http://schemas.microsoft.com/office/drawing/2014/main" id="{1E10D0EA-197B-4FA7-8758-C527B18324C0}"/>
              </a:ext>
            </a:extLst>
          </p:cNvPr>
          <p:cNvSpPr/>
          <p:nvPr/>
        </p:nvSpPr>
        <p:spPr>
          <a:xfrm>
            <a:off x="9186418" y="5368682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069E3AC-8E9C-4F60-B547-02E987BECB04}"/>
              </a:ext>
            </a:extLst>
          </p:cNvPr>
          <p:cNvSpPr/>
          <p:nvPr/>
        </p:nvSpPr>
        <p:spPr>
          <a:xfrm>
            <a:off x="8134500" y="5692264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50" name="Straight Arrow Connector 82">
            <a:extLst>
              <a:ext uri="{FF2B5EF4-FFF2-40B4-BE49-F238E27FC236}">
                <a16:creationId xmlns:a16="http://schemas.microsoft.com/office/drawing/2014/main" id="{B8963147-BC66-4B8E-BA95-9CCC70B8E144}"/>
              </a:ext>
            </a:extLst>
          </p:cNvPr>
          <p:cNvCxnSpPr>
            <a:cxnSpLocks/>
            <a:stCxn id="247" idx="1"/>
            <a:endCxn id="248" idx="3"/>
          </p:cNvCxnSpPr>
          <p:nvPr/>
        </p:nvCxnSpPr>
        <p:spPr>
          <a:xfrm flipH="1" flipV="1">
            <a:off x="8724267" y="5830573"/>
            <a:ext cx="46215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3" name="Straight Arrow Connector 82">
            <a:extLst>
              <a:ext uri="{FF2B5EF4-FFF2-40B4-BE49-F238E27FC236}">
                <a16:creationId xmlns:a16="http://schemas.microsoft.com/office/drawing/2014/main" id="{3996CEB2-47A3-4542-91E5-F33A8E56CE99}"/>
              </a:ext>
            </a:extLst>
          </p:cNvPr>
          <p:cNvCxnSpPr>
            <a:cxnSpLocks/>
            <a:stCxn id="246" idx="3"/>
            <a:endCxn id="248" idx="1"/>
          </p:cNvCxnSpPr>
          <p:nvPr/>
        </p:nvCxnSpPr>
        <p:spPr>
          <a:xfrm flipV="1">
            <a:off x="7841385" y="5830573"/>
            <a:ext cx="293115" cy="56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6" name="Straight Arrow Connector 82">
            <a:extLst>
              <a:ext uri="{FF2B5EF4-FFF2-40B4-BE49-F238E27FC236}">
                <a16:creationId xmlns:a16="http://schemas.microsoft.com/office/drawing/2014/main" id="{70D8E0A3-7016-4EBC-B497-4DA7736D5554}"/>
              </a:ext>
            </a:extLst>
          </p:cNvPr>
          <p:cNvCxnSpPr>
            <a:cxnSpLocks/>
            <a:stCxn id="178" idx="3"/>
            <a:endCxn id="220" idx="1"/>
          </p:cNvCxnSpPr>
          <p:nvPr/>
        </p:nvCxnSpPr>
        <p:spPr>
          <a:xfrm>
            <a:off x="7542247" y="4057770"/>
            <a:ext cx="553543" cy="907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9" name="Straight Arrow Connector 82">
            <a:extLst>
              <a:ext uri="{FF2B5EF4-FFF2-40B4-BE49-F238E27FC236}">
                <a16:creationId xmlns:a16="http://schemas.microsoft.com/office/drawing/2014/main" id="{1C6256A0-29C6-4E36-80CA-56EFE5D5C05C}"/>
              </a:ext>
            </a:extLst>
          </p:cNvPr>
          <p:cNvCxnSpPr>
            <a:cxnSpLocks/>
            <a:stCxn id="186" idx="1"/>
            <a:endCxn id="220" idx="3"/>
          </p:cNvCxnSpPr>
          <p:nvPr/>
        </p:nvCxnSpPr>
        <p:spPr>
          <a:xfrm flipH="1">
            <a:off x="8685557" y="4062345"/>
            <a:ext cx="511610" cy="45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8" name="Straight Arrow Connector 82">
            <a:extLst>
              <a:ext uri="{FF2B5EF4-FFF2-40B4-BE49-F238E27FC236}">
                <a16:creationId xmlns:a16="http://schemas.microsoft.com/office/drawing/2014/main" id="{F176A251-F5A8-4B1A-874B-CFE6CE66BB40}"/>
              </a:ext>
            </a:extLst>
          </p:cNvPr>
          <p:cNvCxnSpPr>
            <a:cxnSpLocks/>
            <a:stCxn id="187" idx="0"/>
            <a:endCxn id="154" idx="1"/>
          </p:cNvCxnSpPr>
          <p:nvPr/>
        </p:nvCxnSpPr>
        <p:spPr>
          <a:xfrm flipV="1">
            <a:off x="11479096" y="2124671"/>
            <a:ext cx="0" cy="7616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1" name="Straight Arrow Connector 82">
            <a:extLst>
              <a:ext uri="{FF2B5EF4-FFF2-40B4-BE49-F238E27FC236}">
                <a16:creationId xmlns:a16="http://schemas.microsoft.com/office/drawing/2014/main" id="{E860F389-B614-4931-AD34-F605C81EEBF1}"/>
              </a:ext>
            </a:extLst>
          </p:cNvPr>
          <p:cNvCxnSpPr>
            <a:cxnSpLocks/>
            <a:stCxn id="187" idx="2"/>
            <a:endCxn id="280" idx="3"/>
          </p:cNvCxnSpPr>
          <p:nvPr/>
        </p:nvCxnSpPr>
        <p:spPr>
          <a:xfrm flipH="1">
            <a:off x="11202704" y="3810128"/>
            <a:ext cx="276392" cy="6934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9603E3FA-6826-403F-A846-B7155A8E45D4}"/>
              </a:ext>
            </a:extLst>
          </p:cNvPr>
          <p:cNvSpPr/>
          <p:nvPr/>
        </p:nvSpPr>
        <p:spPr>
          <a:xfrm>
            <a:off x="10612937" y="436525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88" name="Straight Arrow Connector 82">
            <a:extLst>
              <a:ext uri="{FF2B5EF4-FFF2-40B4-BE49-F238E27FC236}">
                <a16:creationId xmlns:a16="http://schemas.microsoft.com/office/drawing/2014/main" id="{02C11BDD-15D1-4581-91B0-D0C12B6269F6}"/>
              </a:ext>
            </a:extLst>
          </p:cNvPr>
          <p:cNvCxnSpPr>
            <a:cxnSpLocks/>
            <a:stCxn id="247" idx="3"/>
            <a:endCxn id="280" idx="1"/>
          </p:cNvCxnSpPr>
          <p:nvPr/>
        </p:nvCxnSpPr>
        <p:spPr>
          <a:xfrm flipV="1">
            <a:off x="10307144" y="4503565"/>
            <a:ext cx="305793" cy="13270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1" name="Straight Arrow Connector 82">
            <a:extLst>
              <a:ext uri="{FF2B5EF4-FFF2-40B4-BE49-F238E27FC236}">
                <a16:creationId xmlns:a16="http://schemas.microsoft.com/office/drawing/2014/main" id="{A9E2F8A8-D652-47D9-912D-1204479D9C08}"/>
              </a:ext>
            </a:extLst>
          </p:cNvPr>
          <p:cNvCxnSpPr>
            <a:cxnSpLocks/>
            <a:stCxn id="186" idx="3"/>
            <a:endCxn id="280" idx="1"/>
          </p:cNvCxnSpPr>
          <p:nvPr/>
        </p:nvCxnSpPr>
        <p:spPr>
          <a:xfrm>
            <a:off x="10317893" y="4062345"/>
            <a:ext cx="295044" cy="44122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4" name="Straight Arrow Connector 82">
            <a:extLst>
              <a:ext uri="{FF2B5EF4-FFF2-40B4-BE49-F238E27FC236}">
                <a16:creationId xmlns:a16="http://schemas.microsoft.com/office/drawing/2014/main" id="{E3484C25-007E-432D-BC93-ABEE74AAA9D2}"/>
              </a:ext>
            </a:extLst>
          </p:cNvPr>
          <p:cNvCxnSpPr>
            <a:cxnSpLocks/>
            <a:stCxn id="148" idx="1"/>
            <a:endCxn id="141" idx="3"/>
          </p:cNvCxnSpPr>
          <p:nvPr/>
        </p:nvCxnSpPr>
        <p:spPr>
          <a:xfrm flipH="1" flipV="1">
            <a:off x="9803094" y="369567"/>
            <a:ext cx="1104726" cy="2211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D15AD2DF-3256-481F-BC89-E637EDF178E3}"/>
              </a:ext>
            </a:extLst>
          </p:cNvPr>
          <p:cNvSpPr txBox="1"/>
          <p:nvPr/>
        </p:nvSpPr>
        <p:spPr>
          <a:xfrm>
            <a:off x="9387872" y="71929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Callback</a:t>
            </a:r>
          </a:p>
        </p:txBody>
      </p:sp>
      <p:sp>
        <p:nvSpPr>
          <p:cNvPr id="381" name="ZoneTexte 380">
            <a:extLst>
              <a:ext uri="{FF2B5EF4-FFF2-40B4-BE49-F238E27FC236}">
                <a16:creationId xmlns:a16="http://schemas.microsoft.com/office/drawing/2014/main" id="{6F0BE677-0430-44A8-AE5A-81C778999165}"/>
              </a:ext>
            </a:extLst>
          </p:cNvPr>
          <p:cNvSpPr txBox="1"/>
          <p:nvPr/>
        </p:nvSpPr>
        <p:spPr>
          <a:xfrm>
            <a:off x="2311100" y="1837272"/>
            <a:ext cx="23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license - frontside</a:t>
            </a:r>
          </a:p>
        </p:txBody>
      </p:sp>
      <p:sp>
        <p:nvSpPr>
          <p:cNvPr id="382" name="ZoneTexte 381">
            <a:extLst>
              <a:ext uri="{FF2B5EF4-FFF2-40B4-BE49-F238E27FC236}">
                <a16:creationId xmlns:a16="http://schemas.microsoft.com/office/drawing/2014/main" id="{DADBDB9F-59A8-493D-9DE9-19FEF4FD7975}"/>
              </a:ext>
            </a:extLst>
          </p:cNvPr>
          <p:cNvSpPr txBox="1"/>
          <p:nvPr/>
        </p:nvSpPr>
        <p:spPr>
          <a:xfrm>
            <a:off x="2311100" y="3268988"/>
            <a:ext cx="23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 license - backside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FC89D9E2-0914-4F6E-9CDF-80023907FE9B}"/>
              </a:ext>
            </a:extLst>
          </p:cNvPr>
          <p:cNvSpPr txBox="1"/>
          <p:nvPr/>
        </p:nvSpPr>
        <p:spPr>
          <a:xfrm>
            <a:off x="2346580" y="4991758"/>
            <a:ext cx="228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Old license - frontside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1E6A357-7081-49B3-86AB-1156F75A208E}"/>
              </a:ext>
            </a:extLst>
          </p:cNvPr>
          <p:cNvSpPr/>
          <p:nvPr/>
        </p:nvSpPr>
        <p:spPr>
          <a:xfrm>
            <a:off x="8095790" y="392853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392" name="ZoneTexte 391">
            <a:extLst>
              <a:ext uri="{FF2B5EF4-FFF2-40B4-BE49-F238E27FC236}">
                <a16:creationId xmlns:a16="http://schemas.microsoft.com/office/drawing/2014/main" id="{8FD731D3-0840-47B0-9707-E57B68715E9F}"/>
              </a:ext>
            </a:extLst>
          </p:cNvPr>
          <p:cNvSpPr txBox="1"/>
          <p:nvPr/>
        </p:nvSpPr>
        <p:spPr>
          <a:xfrm>
            <a:off x="633192" y="722181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HTTP call</a:t>
            </a:r>
          </a:p>
        </p:txBody>
      </p:sp>
      <p:sp>
        <p:nvSpPr>
          <p:cNvPr id="135" name="Rounded Rectangle 44">
            <a:extLst>
              <a:ext uri="{FF2B5EF4-FFF2-40B4-BE49-F238E27FC236}">
                <a16:creationId xmlns:a16="http://schemas.microsoft.com/office/drawing/2014/main" id="{BCA9FF6F-5774-477D-A29E-54159046792B}"/>
              </a:ext>
            </a:extLst>
          </p:cNvPr>
          <p:cNvSpPr/>
          <p:nvPr/>
        </p:nvSpPr>
        <p:spPr>
          <a:xfrm>
            <a:off x="8744964" y="1135827"/>
            <a:ext cx="1288213" cy="7090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Orchestrator</a:t>
            </a:r>
          </a:p>
        </p:txBody>
      </p:sp>
      <p:cxnSp>
        <p:nvCxnSpPr>
          <p:cNvPr id="136" name="Straight Arrow Connector 82">
            <a:extLst>
              <a:ext uri="{FF2B5EF4-FFF2-40B4-BE49-F238E27FC236}">
                <a16:creationId xmlns:a16="http://schemas.microsoft.com/office/drawing/2014/main" id="{C3176372-2312-4598-BF7F-B77A195760E5}"/>
              </a:ext>
            </a:extLst>
          </p:cNvPr>
          <p:cNvCxnSpPr>
            <a:cxnSpLocks/>
            <a:stCxn id="135" idx="0"/>
            <a:endCxn id="141" idx="2"/>
          </p:cNvCxnSpPr>
          <p:nvPr/>
        </p:nvCxnSpPr>
        <p:spPr>
          <a:xfrm flipH="1" flipV="1">
            <a:off x="9387872" y="710216"/>
            <a:ext cx="1199" cy="4256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: Folded Corner 1">
            <a:extLst>
              <a:ext uri="{FF2B5EF4-FFF2-40B4-BE49-F238E27FC236}">
                <a16:creationId xmlns:a16="http://schemas.microsoft.com/office/drawing/2014/main" id="{CD14CEE2-3340-45E3-A719-94E8E7DAEF79}"/>
              </a:ext>
            </a:extLst>
          </p:cNvPr>
          <p:cNvSpPr/>
          <p:nvPr/>
        </p:nvSpPr>
        <p:spPr>
          <a:xfrm>
            <a:off x="8972650" y="28917"/>
            <a:ext cx="830444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Response</a:t>
            </a:r>
          </a:p>
        </p:txBody>
      </p:sp>
      <p:sp>
        <p:nvSpPr>
          <p:cNvPr id="186" name="Rounded Rectangle 44">
            <a:extLst>
              <a:ext uri="{FF2B5EF4-FFF2-40B4-BE49-F238E27FC236}">
                <a16:creationId xmlns:a16="http://schemas.microsoft.com/office/drawing/2014/main" id="{5BB65172-DFBB-49FE-A802-1813A39CA9F9}"/>
              </a:ext>
            </a:extLst>
          </p:cNvPr>
          <p:cNvSpPr/>
          <p:nvPr/>
        </p:nvSpPr>
        <p:spPr>
          <a:xfrm>
            <a:off x="9197167" y="3600453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F438977-A168-402C-B4AD-073677B35E1C}"/>
              </a:ext>
            </a:extLst>
          </p:cNvPr>
          <p:cNvSpPr txBox="1"/>
          <p:nvPr/>
        </p:nvSpPr>
        <p:spPr>
          <a:xfrm>
            <a:off x="9327616" y="6481785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en-US" dirty="0"/>
              <a:t>Production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6B4F7A-CAD1-465B-9514-D8BC257E33A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1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F1349-7411-4203-AE32-9BC102D8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Spot 7 differences</a:t>
            </a:r>
          </a:p>
        </p:txBody>
      </p:sp>
      <p:pic>
        <p:nvPicPr>
          <p:cNvPr id="5" name="Image 4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9FDAD071-D69A-4D28-AE3B-E4CE2FAB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19" y="1690688"/>
            <a:ext cx="3800475" cy="3705225"/>
          </a:xfrm>
          <a:prstGeom prst="rect">
            <a:avLst/>
          </a:prstGeom>
        </p:spPr>
      </p:pic>
      <p:pic>
        <p:nvPicPr>
          <p:cNvPr id="6" name="Image 5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8AE13551-9EE0-444B-AF90-2482055D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93" y="1690688"/>
            <a:ext cx="3800475" cy="3705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7AA539-E732-4AEA-973C-E3532F51545E}"/>
              </a:ext>
            </a:extLst>
          </p:cNvPr>
          <p:cNvSpPr txBox="1"/>
          <p:nvPr/>
        </p:nvSpPr>
        <p:spPr>
          <a:xfrm>
            <a:off x="9327616" y="0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 : Pain points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5E9C2-EB27-4009-B0F0-F934CB81521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5A6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411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5DE023-6FF1-4F82-9ADF-2F38D70B022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1D46897-0474-40B0-A96E-04C8F43BBFA3}"/>
              </a:ext>
            </a:extLst>
          </p:cNvPr>
          <p:cNvSpPr/>
          <p:nvPr/>
        </p:nvSpPr>
        <p:spPr>
          <a:xfrm>
            <a:off x="2436219" y="-1381524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570F992-041E-43DA-A5CB-FF15212EA5A7}"/>
              </a:ext>
            </a:extLst>
          </p:cNvPr>
          <p:cNvSpPr/>
          <p:nvPr/>
        </p:nvSpPr>
        <p:spPr>
          <a:xfrm>
            <a:off x="4774075" y="2108677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546AF2F-45E3-4805-8078-098A3EAB337C}"/>
              </a:ext>
            </a:extLst>
          </p:cNvPr>
          <p:cNvSpPr/>
          <p:nvPr/>
        </p:nvSpPr>
        <p:spPr>
          <a:xfrm>
            <a:off x="577961" y="2317938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4B115F5D-A6C0-4897-A7EE-833B44A27BCB}"/>
              </a:ext>
            </a:extLst>
          </p:cNvPr>
          <p:cNvSpPr/>
          <p:nvPr/>
        </p:nvSpPr>
        <p:spPr>
          <a:xfrm>
            <a:off x="3348505" y="1415475"/>
            <a:ext cx="4597400" cy="3848100"/>
          </a:xfrm>
          <a:prstGeom prst="triangl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672F5A-E705-4B41-8633-8DBAB2266C69}"/>
              </a:ext>
            </a:extLst>
          </p:cNvPr>
          <p:cNvSpPr txBox="1"/>
          <p:nvPr/>
        </p:nvSpPr>
        <p:spPr>
          <a:xfrm>
            <a:off x="1772433" y="5301397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C57132-1EB1-485B-89C9-9DE71832004B}"/>
              </a:ext>
            </a:extLst>
          </p:cNvPr>
          <p:cNvSpPr txBox="1"/>
          <p:nvPr/>
        </p:nvSpPr>
        <p:spPr>
          <a:xfrm>
            <a:off x="7953407" y="5256412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32CD5-0919-4621-B5EA-75FCF806B855}"/>
              </a:ext>
            </a:extLst>
          </p:cNvPr>
          <p:cNvSpPr txBox="1"/>
          <p:nvPr/>
        </p:nvSpPr>
        <p:spPr>
          <a:xfrm>
            <a:off x="4254676" y="377081"/>
            <a:ext cx="2785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7686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629FCC-9E67-4188-9CED-F4E2CD456768}"/>
              </a:ext>
            </a:extLst>
          </p:cNvPr>
          <p:cNvSpPr txBox="1"/>
          <p:nvPr/>
        </p:nvSpPr>
        <p:spPr>
          <a:xfrm>
            <a:off x="1314464" y="2301240"/>
            <a:ext cx="3455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Structured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95A632-4A8A-4744-AD9A-AB698C3D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39052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DAF57-1921-4CBC-9EB8-4E63DD349262}"/>
              </a:ext>
            </a:extLst>
          </p:cNvPr>
          <p:cNvSpPr txBox="1"/>
          <p:nvPr/>
        </p:nvSpPr>
        <p:spPr>
          <a:xfrm>
            <a:off x="6427919" y="5357756"/>
            <a:ext cx="35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"excel structured data"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CE742-AE74-4988-8318-4314B7FB431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C37DF-0E47-4021-9461-9FC881F6567C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60DA4-F4B1-47E5-A46C-A582A50F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Email classification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7756A3D9-51E4-468F-9749-C8ED8D153079}"/>
              </a:ext>
            </a:extLst>
          </p:cNvPr>
          <p:cNvGraphicFramePr>
            <a:graphicFrameLocks noGrp="1"/>
          </p:cNvGraphicFramePr>
          <p:nvPr/>
        </p:nvGraphicFramePr>
        <p:xfrm>
          <a:off x="0" y="1999118"/>
          <a:ext cx="12192000" cy="370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1710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81277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82373761"/>
                    </a:ext>
                  </a:extLst>
                </a:gridCol>
              </a:tblGrid>
              <a:tr h="972038"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Training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(AzureML)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Production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(OpenShift)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Total default run cost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92903"/>
                  </a:ext>
                </a:extLst>
              </a:tr>
              <a:tr h="23968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2700 € / month</a:t>
                      </a:r>
                    </a:p>
                    <a:p>
                      <a:pPr algn="ctr"/>
                      <a:endParaRPr lang="en-US" sz="4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6000 € / month</a:t>
                      </a:r>
                    </a:p>
                    <a:p>
                      <a:pPr algn="ctr"/>
                      <a:r>
                        <a:rPr lang="en-US" sz="4000" noProof="0"/>
                        <a:t>(dev, staging, pre-prod,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8 700 €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/ month</a:t>
                      </a:r>
                    </a:p>
                    <a:p>
                      <a:pPr algn="ctr"/>
                      <a:endParaRPr lang="en-US" sz="4000" noProof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446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638B98-809A-428C-8619-B6DA5A6E683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98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DB367-22D6-4F99-A732-4459F6DE10E5}"/>
              </a:ext>
            </a:extLst>
          </p:cNvPr>
          <p:cNvSpPr/>
          <p:nvPr/>
        </p:nvSpPr>
        <p:spPr>
          <a:xfrm>
            <a:off x="3652851" y="2492245"/>
            <a:ext cx="3722591" cy="22215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Classification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2BAC0FE-A7E6-4733-B78C-A8EED4834A39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2588590" y="3603005"/>
            <a:ext cx="1064261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F85B752-DC8E-4863-9F17-85334C390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75442" y="3603005"/>
            <a:ext cx="1510752" cy="683433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29DCCD1-DB12-430E-8DA6-32A3CC1E095A}"/>
              </a:ext>
            </a:extLst>
          </p:cNvPr>
          <p:cNvSpPr txBox="1"/>
          <p:nvPr/>
        </p:nvSpPr>
        <p:spPr>
          <a:xfrm>
            <a:off x="8886194" y="2492245"/>
            <a:ext cx="3272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Claims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Contract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Invoice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Attachment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0EABF-3E0D-4581-8632-3AAF972AFC85}"/>
              </a:ext>
            </a:extLst>
          </p:cNvPr>
          <p:cNvSpPr txBox="1"/>
          <p:nvPr/>
        </p:nvSpPr>
        <p:spPr>
          <a:xfrm>
            <a:off x="671112" y="4286438"/>
            <a:ext cx="2955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"envelope upside an old white paper"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5A2126A-26F8-4BD5-B7CD-9710EF52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91" y="3099705"/>
            <a:ext cx="1006599" cy="1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3578BE8-4B35-4B47-A8F8-B53618964655}"/>
              </a:ext>
            </a:extLst>
          </p:cNvPr>
          <p:cNvSpPr txBox="1"/>
          <p:nvPr/>
        </p:nvSpPr>
        <p:spPr>
          <a:xfrm>
            <a:off x="1549445" y="2696680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20B13-0A73-4859-91E5-C94E3301523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3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526462" y="200339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eceiver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770982-514D-AA4D-B52F-678A72964006}"/>
              </a:ext>
            </a:extLst>
          </p:cNvPr>
          <p:cNvSpPr/>
          <p:nvPr/>
        </p:nvSpPr>
        <p:spPr>
          <a:xfrm>
            <a:off x="521100" y="368849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xtract-eml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384377-4089-414F-B40B-156346E5A870}"/>
              </a:ext>
            </a:extLst>
          </p:cNvPr>
          <p:cNvSpPr/>
          <p:nvPr/>
        </p:nvSpPr>
        <p:spPr>
          <a:xfrm>
            <a:off x="2773148" y="4553464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ext-extract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2761013" y="3006705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5300812" y="267458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380B965-1D8F-334A-8BB7-B3F2FE4D7275}"/>
              </a:ext>
            </a:extLst>
          </p:cNvPr>
          <p:cNvSpPr/>
          <p:nvPr/>
        </p:nvSpPr>
        <p:spPr>
          <a:xfrm>
            <a:off x="10282598" y="3733370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rediction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Ramiv2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2CE5D-2ED6-694E-9F51-AE349922B1B4}"/>
              </a:ext>
            </a:extLst>
          </p:cNvPr>
          <p:cNvSpPr/>
          <p:nvPr/>
        </p:nvSpPr>
        <p:spPr>
          <a:xfrm>
            <a:off x="793378" y="304039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>
            <a:off x="1944988" y="315238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>
            <a:off x="4308486" y="281739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E67CF-6AD5-5B43-B1A5-C203A0F50E92}"/>
              </a:ext>
            </a:extLst>
          </p:cNvPr>
          <p:cNvSpPr/>
          <p:nvPr/>
        </p:nvSpPr>
        <p:spPr>
          <a:xfrm>
            <a:off x="1944987" y="469936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6761228" y="387926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CEEC96-C484-B84B-AA58-245286E9C5B0}"/>
              </a:ext>
            </a:extLst>
          </p:cNvPr>
          <p:cNvCxnSpPr>
            <a:cxnSpLocks/>
            <a:stCxn id="2" idx="2"/>
            <a:endCxn id="55" idx="0"/>
          </p:cNvCxnSpPr>
          <p:nvPr/>
        </p:nvCxnSpPr>
        <p:spPr>
          <a:xfrm>
            <a:off x="1086825" y="2571803"/>
            <a:ext cx="1437" cy="4685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0AF46D-8528-3E44-AF03-2AEF48A099EC}"/>
              </a:ext>
            </a:extLst>
          </p:cNvPr>
          <p:cNvCxnSpPr>
            <a:cxnSpLocks/>
            <a:stCxn id="42" idx="0"/>
            <a:endCxn id="55" idx="2"/>
          </p:cNvCxnSpPr>
          <p:nvPr/>
        </p:nvCxnSpPr>
        <p:spPr>
          <a:xfrm flipV="1">
            <a:off x="1081463" y="3317010"/>
            <a:ext cx="6799" cy="3714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1641826" y="3290692"/>
            <a:ext cx="303162" cy="68200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3D44DCA-CD71-3544-90C1-9936CF23824A}"/>
              </a:ext>
            </a:extLst>
          </p:cNvPr>
          <p:cNvSpPr txBox="1"/>
          <p:nvPr/>
        </p:nvSpPr>
        <p:spPr>
          <a:xfrm>
            <a:off x="1756153" y="2799094"/>
            <a:ext cx="967434" cy="276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Pdfs,images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B22B49-4AB0-6647-BD0E-EFC3F92C2FFE}"/>
              </a:ext>
            </a:extLst>
          </p:cNvPr>
          <p:cNvSpPr txBox="1"/>
          <p:nvPr/>
        </p:nvSpPr>
        <p:spPr>
          <a:xfrm>
            <a:off x="1778347" y="4975978"/>
            <a:ext cx="967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doc, docx, xlsx..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55217C-B51E-DC40-A9A9-92F16C3543A4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641826" y="3972697"/>
            <a:ext cx="303161" cy="8649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flipH="1" flipV="1">
            <a:off x="2534755" y="3290692"/>
            <a:ext cx="226258" cy="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1C7EA33-0CDE-8B4E-9E28-A1BB71D023F9}"/>
              </a:ext>
            </a:extLst>
          </p:cNvPr>
          <p:cNvCxnSpPr>
            <a:cxnSpLocks/>
            <a:stCxn id="43" idx="1"/>
            <a:endCxn id="58" idx="3"/>
          </p:cNvCxnSpPr>
          <p:nvPr/>
        </p:nvCxnSpPr>
        <p:spPr>
          <a:xfrm flipH="1">
            <a:off x="2534754" y="4837670"/>
            <a:ext cx="23839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1"/>
            <a:endCxn id="57" idx="3"/>
          </p:cNvCxnSpPr>
          <p:nvPr/>
        </p:nvCxnSpPr>
        <p:spPr>
          <a:xfrm flipH="1" flipV="1">
            <a:off x="4898253" y="2955700"/>
            <a:ext cx="402559" cy="3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3881739" y="2955700"/>
            <a:ext cx="426747" cy="3352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D7D6172-D230-2544-9F28-D1B4E54B4947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3893874" y="4017578"/>
            <a:ext cx="2867354" cy="8200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>
            <a:off x="6421538" y="2958787"/>
            <a:ext cx="339690" cy="105879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FDA69FC-9DB8-694A-897D-CCEEB7C70EE3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3881739" y="3290911"/>
            <a:ext cx="2879489" cy="7266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98F1AB-6F27-B34B-B911-3F611879B59E}"/>
              </a:ext>
            </a:extLst>
          </p:cNvPr>
          <p:cNvCxnSpPr>
            <a:cxnSpLocks/>
            <a:stCxn id="46" idx="1"/>
            <a:endCxn id="78" idx="3"/>
          </p:cNvCxnSpPr>
          <p:nvPr/>
        </p:nvCxnSpPr>
        <p:spPr>
          <a:xfrm flipH="1">
            <a:off x="9822087" y="4017576"/>
            <a:ext cx="4605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DC9F9C0-19AE-7A48-97AB-A538A157A695}"/>
              </a:ext>
            </a:extLst>
          </p:cNvPr>
          <p:cNvCxnSpPr>
            <a:cxnSpLocks/>
            <a:stCxn id="46" idx="0"/>
            <a:endCxn id="102" idx="2"/>
          </p:cNvCxnSpPr>
          <p:nvPr/>
        </p:nvCxnSpPr>
        <p:spPr>
          <a:xfrm flipV="1">
            <a:off x="10842961" y="3271225"/>
            <a:ext cx="0" cy="4621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359D9EC-B458-5143-8526-822029A35A9A}"/>
              </a:ext>
            </a:extLst>
          </p:cNvPr>
          <p:cNvSpPr txBox="1"/>
          <p:nvPr/>
        </p:nvSpPr>
        <p:spPr>
          <a:xfrm>
            <a:off x="10174060" y="2809560"/>
            <a:ext cx="133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 le hub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ou kafka)</a:t>
            </a:r>
          </a:p>
        </p:txBody>
      </p: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7715404" y="373337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Enrichment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7350995" y="4017577"/>
            <a:ext cx="364409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59C4262-A2DF-4074-9695-FD7ACD4A35F1}"/>
              </a:ext>
            </a:extLst>
          </p:cNvPr>
          <p:cNvSpPr/>
          <p:nvPr/>
        </p:nvSpPr>
        <p:spPr>
          <a:xfrm>
            <a:off x="9232320" y="3879268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85" name="Straight Arrow Connector 88">
            <a:extLst>
              <a:ext uri="{FF2B5EF4-FFF2-40B4-BE49-F238E27FC236}">
                <a16:creationId xmlns:a16="http://schemas.microsoft.com/office/drawing/2014/main" id="{E8CA7242-AD62-48C6-B073-1D657FD6B051}"/>
              </a:ext>
            </a:extLst>
          </p:cNvPr>
          <p:cNvCxnSpPr>
            <a:cxnSpLocks/>
            <a:stCxn id="78" idx="1"/>
            <a:endCxn id="50" idx="3"/>
          </p:cNvCxnSpPr>
          <p:nvPr/>
        </p:nvCxnSpPr>
        <p:spPr>
          <a:xfrm flipH="1">
            <a:off x="8836130" y="4017577"/>
            <a:ext cx="39619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68">
            <a:extLst>
              <a:ext uri="{FF2B5EF4-FFF2-40B4-BE49-F238E27FC236}">
                <a16:creationId xmlns:a16="http://schemas.microsoft.com/office/drawing/2014/main" id="{875CC1AC-BFFF-42DA-8573-91737CE70B2B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>
            <a:off x="1641826" y="3972697"/>
            <a:ext cx="5119402" cy="448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C9051518-BDF1-4617-9E54-DCE0C79BB590}"/>
              </a:ext>
            </a:extLst>
          </p:cNvPr>
          <p:cNvSpPr/>
          <p:nvPr/>
        </p:nvSpPr>
        <p:spPr>
          <a:xfrm>
            <a:off x="10259756" y="1645287"/>
            <a:ext cx="1166410" cy="5807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97">
            <a:extLst>
              <a:ext uri="{FF2B5EF4-FFF2-40B4-BE49-F238E27FC236}">
                <a16:creationId xmlns:a16="http://schemas.microsoft.com/office/drawing/2014/main" id="{97935916-5243-437F-8776-F16FDB071CF8}"/>
              </a:ext>
            </a:extLst>
          </p:cNvPr>
          <p:cNvCxnSpPr>
            <a:cxnSpLocks/>
            <a:stCxn id="36" idx="2"/>
            <a:endCxn id="102" idx="0"/>
          </p:cNvCxnSpPr>
          <p:nvPr/>
        </p:nvCxnSpPr>
        <p:spPr>
          <a:xfrm>
            <a:off x="10842961" y="2226053"/>
            <a:ext cx="0" cy="5835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738128" y="692679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 flipH="1">
            <a:off x="1086825" y="1373978"/>
            <a:ext cx="1436" cy="629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4">
            <a:extLst>
              <a:ext uri="{FF2B5EF4-FFF2-40B4-BE49-F238E27FC236}">
                <a16:creationId xmlns:a16="http://schemas.microsoft.com/office/drawing/2014/main" id="{3A4EDDA2-E76B-41FC-AE0E-9B7813B9CAEC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>
            <a:off x="1086825" y="2571803"/>
            <a:ext cx="858163" cy="7188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1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Exploration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61FAFDF1-0FF0-3D47-AE82-96CC30FC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re 107">
            <a:extLst>
              <a:ext uri="{FF2B5EF4-FFF2-40B4-BE49-F238E27FC236}">
                <a16:creationId xmlns:a16="http://schemas.microsoft.com/office/drawing/2014/main" id="{D482D659-5872-4097-A2BB-F55A4B89571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DBDB8BC-CD60-4761-807D-405B9FE48555}"/>
              </a:ext>
            </a:extLst>
          </p:cNvPr>
          <p:cNvCxnSpPr>
            <a:cxnSpLocks/>
            <a:stCxn id="108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que 8">
            <a:extLst>
              <a:ext uri="{FF2B5EF4-FFF2-40B4-BE49-F238E27FC236}">
                <a16:creationId xmlns:a16="http://schemas.microsoft.com/office/drawing/2014/main" id="{60E305A2-086A-AB4D-BE02-6DD58A36D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ylindre 38">
            <a:extLst>
              <a:ext uri="{FF2B5EF4-FFF2-40B4-BE49-F238E27FC236}">
                <a16:creationId xmlns:a16="http://schemas.microsoft.com/office/drawing/2014/main" id="{BB425977-98C9-46F6-946B-CA4551BFF242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7484A160-9BCE-4D0E-8AC9-5BF63D4FDA24}"/>
              </a:ext>
            </a:extLst>
          </p:cNvPr>
          <p:cNvCxnSpPr>
            <a:cxnSpLocks/>
            <a:stCxn id="39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que 8">
            <a:extLst>
              <a:ext uri="{FF2B5EF4-FFF2-40B4-BE49-F238E27FC236}">
                <a16:creationId xmlns:a16="http://schemas.microsoft.com/office/drawing/2014/main" id="{7ACA278C-6A25-A444-B496-7278B9517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9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1BEC41B3-D3C6-4216-A5FA-7C78230A200D}"/>
              </a:ext>
            </a:extLst>
          </p:cNvPr>
          <p:cNvSpPr txBox="1"/>
          <p:nvPr/>
        </p:nvSpPr>
        <p:spPr>
          <a:xfrm>
            <a:off x="6134727" y="2328873"/>
            <a:ext cx="5553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AI </a:t>
            </a:r>
            <a:r>
              <a:rPr lang="fr-FR" sz="3600" dirty="0" err="1"/>
              <a:t>metrics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production </a:t>
            </a:r>
            <a:r>
              <a:rPr lang="fr-FR" sz="3600" dirty="0" err="1"/>
              <a:t>cost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</a:t>
            </a:r>
            <a:r>
              <a:rPr lang="fr-FR" sz="3600" dirty="0" err="1"/>
              <a:t>response</a:t>
            </a:r>
            <a:r>
              <a:rPr lang="fr-FR" sz="36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/>
              <a:t>Train code + Data</a:t>
            </a:r>
          </a:p>
        </p:txBody>
      </p:sp>
      <p:sp>
        <p:nvSpPr>
          <p:cNvPr id="36" name="Cylindre 35">
            <a:extLst>
              <a:ext uri="{FF2B5EF4-FFF2-40B4-BE49-F238E27FC236}">
                <a16:creationId xmlns:a16="http://schemas.microsoft.com/office/drawing/2014/main" id="{F3D16760-5A46-4529-BE96-DCB7D214D86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17FE917-7E75-4F97-9EE2-E69497A4417A}"/>
              </a:ext>
            </a:extLst>
          </p:cNvPr>
          <p:cNvCxnSpPr>
            <a:cxnSpLocks/>
            <a:stCxn id="36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8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BFA2A564-D60C-F645-94B7-00DF1D88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8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84709" y="355633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8">
            <a:extLst>
              <a:ext uri="{FF2B5EF4-FFF2-40B4-BE49-F238E27FC236}">
                <a16:creationId xmlns:a16="http://schemas.microsoft.com/office/drawing/2014/main" id="{4E968181-4C0C-B44B-AF65-5B5A49BBF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0402-618B-40A4-9BA7-89B5A89EB95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0A81CA-E929-4E02-B61B-893BBFCFDEB1}"/>
              </a:ext>
            </a:extLst>
          </p:cNvPr>
          <p:cNvSpPr txBox="1"/>
          <p:nvPr/>
        </p:nvSpPr>
        <p:spPr>
          <a:xfrm>
            <a:off x="6400423" y="523309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Unstructured data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8396DC-FF83-4E54-BFC4-BE2C6BDF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4" y="3485353"/>
            <a:ext cx="2954215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C02C65-0BBA-412D-915F-153CF60FFEFB}"/>
              </a:ext>
            </a:extLst>
          </p:cNvPr>
          <p:cNvSpPr txBox="1"/>
          <p:nvPr/>
        </p:nvSpPr>
        <p:spPr>
          <a:xfrm>
            <a:off x="1207002" y="6434610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"big music speaker"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6A1B6-3520-488E-87E9-D69CB67692B3}"/>
              </a:ext>
            </a:extLst>
          </p:cNvPr>
          <p:cNvSpPr txBox="1"/>
          <p:nvPr/>
        </p:nvSpPr>
        <p:spPr>
          <a:xfrm>
            <a:off x="433346" y="2634599"/>
            <a:ext cx="295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 from an old book on a table"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7314CE-116D-48C9-9511-BEE4C492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16" y="1861457"/>
            <a:ext cx="3135086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8DE74E6-F18B-4332-A990-D76B26EE1BAC}"/>
              </a:ext>
            </a:extLst>
          </p:cNvPr>
          <p:cNvSpPr txBox="1"/>
          <p:nvPr/>
        </p:nvSpPr>
        <p:spPr>
          <a:xfrm>
            <a:off x="4720213" y="5059037"/>
            <a:ext cx="436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"camera outside on the beach"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9776D9-A80A-4FF0-85D9-DE0842D3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8" y="139846"/>
            <a:ext cx="2494753" cy="24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F68652C-28D8-4139-85D5-66E4B7FA4FD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57509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6800EE-896A-408B-B854-42E550D51C63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8" name="Picture 2" descr="OpenShift — Wikipédia">
            <a:extLst>
              <a:ext uri="{FF2B5EF4-FFF2-40B4-BE49-F238E27FC236}">
                <a16:creationId xmlns:a16="http://schemas.microsoft.com/office/drawing/2014/main" id="{65CFDEA5-5AEF-47E2-AE68-D24C69A13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id="{BEABF414-8CFE-4390-9954-53685B782E2B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5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DBB83F4-2F42-4582-847E-580BC9DA4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0D9F8D4-C6CC-42E9-89D5-6BFF723D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A5C2188-A545-444E-AD8A-4AFF6A52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F0EF2778-5AFB-4F93-B841-6C28D5DC8FA9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419829D6-D4E4-4CDC-9021-717B301C79C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B1EFCF15-C698-445F-BDD8-BB66A39AC1A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65" name="Graphique 8">
            <a:extLst>
              <a:ext uri="{FF2B5EF4-FFF2-40B4-BE49-F238E27FC236}">
                <a16:creationId xmlns:a16="http://schemas.microsoft.com/office/drawing/2014/main" id="{D33A529D-095A-8D42-BDCD-4F78C8A6D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56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56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B9A21A7-C30B-4B64-BAC1-A0294480159B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8" name="Picture 2" descr="OpenShift — Wikipédia">
            <a:extLst>
              <a:ext uri="{FF2B5EF4-FFF2-40B4-BE49-F238E27FC236}">
                <a16:creationId xmlns:a16="http://schemas.microsoft.com/office/drawing/2014/main" id="{2164E41B-6E42-46F3-92FE-8394A26DB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321AAB02-FCF8-4B96-9BCC-2137B75CB486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6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C692A71E-2389-4CA7-9567-28DCDFA5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8F4218E-2AA8-44E3-9E3E-BCE6D329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5731569-6CE3-42D4-861A-FF66FAAF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061606CD-ADAD-47F3-BE85-E998028F1A23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92204FF-F8BE-49C7-985F-0E37D32A4E5E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4030B4C-6F65-46F6-9ED3-8A140695B19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77" name="Graphique 8">
            <a:extLst>
              <a:ext uri="{FF2B5EF4-FFF2-40B4-BE49-F238E27FC236}">
                <a16:creationId xmlns:a16="http://schemas.microsoft.com/office/drawing/2014/main" id="{F839ACA7-72E6-8946-BE31-B7BF28D1A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1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que 8">
            <a:extLst>
              <a:ext uri="{FF2B5EF4-FFF2-40B4-BE49-F238E27FC236}">
                <a16:creationId xmlns:a16="http://schemas.microsoft.com/office/drawing/2014/main" id="{B5CE5267-7CF5-7E47-84E6-D702314A0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71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D8138FEA-A8BE-584C-B044-3E52D0AC4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4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21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21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22432969-F9C6-2D4B-92C4-3036E55B7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31" idx="1"/>
            <a:endCxn id="39" idx="3"/>
          </p:cNvCxnSpPr>
          <p:nvPr/>
        </p:nvCxnSpPr>
        <p:spPr>
          <a:xfrm flipH="1" flipV="1">
            <a:off x="7282865" y="3329230"/>
            <a:ext cx="1834547" cy="53550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99" idx="2"/>
            <a:endCxn id="67" idx="0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31" idx="1"/>
            <a:endCxn id="67" idx="3"/>
          </p:cNvCxnSpPr>
          <p:nvPr/>
        </p:nvCxnSpPr>
        <p:spPr>
          <a:xfrm flipH="1" flipV="1">
            <a:off x="7264455" y="2104871"/>
            <a:ext cx="1852957" cy="175986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lément Mesureux (@clementmesureux) | Twitter">
            <a:extLst>
              <a:ext uri="{FF2B5EF4-FFF2-40B4-BE49-F238E27FC236}">
                <a16:creationId xmlns:a16="http://schemas.microsoft.com/office/drawing/2014/main" id="{1207F0FB-3842-415B-AF72-F09747948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Graphique 8">
            <a:extLst>
              <a:ext uri="{FF2B5EF4-FFF2-40B4-BE49-F238E27FC236}">
                <a16:creationId xmlns:a16="http://schemas.microsoft.com/office/drawing/2014/main" id="{47DC5AAA-E395-9A43-9068-E08BF6677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40" idx="1"/>
            <a:endCxn id="39" idx="3"/>
          </p:cNvCxnSpPr>
          <p:nvPr/>
        </p:nvCxnSpPr>
        <p:spPr>
          <a:xfrm flipH="1" flipV="1">
            <a:off x="7282865" y="3329230"/>
            <a:ext cx="1834547" cy="173628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40" idx="1"/>
            <a:endCxn id="67" idx="3"/>
          </p:cNvCxnSpPr>
          <p:nvPr/>
        </p:nvCxnSpPr>
        <p:spPr>
          <a:xfrm flipH="1" flipV="1">
            <a:off x="7264455" y="2104871"/>
            <a:ext cx="1852957" cy="2960640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60A26145-85C4-49D3-B06D-C40BD21DE5EF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 descr="Clément Mesureux (@clementmesureux) | Twitter">
            <a:extLst>
              <a:ext uri="{FF2B5EF4-FFF2-40B4-BE49-F238E27FC236}">
                <a16:creationId xmlns:a16="http://schemas.microsoft.com/office/drawing/2014/main" id="{D07F4D9A-4705-4940-BB7B-61AD918EE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que 8">
            <a:extLst>
              <a:ext uri="{FF2B5EF4-FFF2-40B4-BE49-F238E27FC236}">
                <a16:creationId xmlns:a16="http://schemas.microsoft.com/office/drawing/2014/main" id="{791D7ED3-EB7B-2944-BDA5-BA0FC0BEAA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13 000</a:t>
            </a:r>
            <a:br>
              <a:rPr lang="en-US" sz="4800"/>
            </a:br>
            <a:r>
              <a:rPr lang="en-US" sz="480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 4 000</a:t>
            </a:r>
            <a:br>
              <a:rPr lang="en-US" sz="4800"/>
            </a:br>
            <a:r>
              <a:rPr lang="en-US" sz="480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5AC33-4DB7-4EC6-A0B3-37D1762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4" y="28439"/>
            <a:ext cx="6457032" cy="9562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drift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F3B32D-6AC0-4275-994D-EEF124DD7355}"/>
              </a:ext>
            </a:extLst>
          </p:cNvPr>
          <p:cNvSpPr txBox="1"/>
          <p:nvPr/>
        </p:nvSpPr>
        <p:spPr>
          <a:xfrm>
            <a:off x="3106455" y="6116217"/>
            <a:ext cx="733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 race car drift deep on a road in a bend"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4AA928-A2A7-4E9E-8379-7D86817C55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A747959-78A5-476F-A32E-77B6EEA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7BB3A-DBA3-4B55-A33C-E55BCCDB84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B4DF66C-64E7-4685-896A-7F7C653D6736}"/>
              </a:ext>
            </a:extLst>
          </p:cNvPr>
          <p:cNvSpPr txBox="1"/>
          <p:nvPr/>
        </p:nvSpPr>
        <p:spPr>
          <a:xfrm>
            <a:off x="4419600" y="58674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 god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graal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rophy"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8C027-08A7-4529-904E-4D0A10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334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C008B-132D-47C3-8AAA-E8C15DC4623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C0D41-504E-4EBF-8A06-B2DD0398ACB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5839A-C6D2-4CE1-8968-978A86D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/>
              <a:t>The promise of 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3274C0-8804-4A04-8727-F35E1B52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7524DC-8F28-42EF-9AA8-4619E354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905000"/>
            <a:ext cx="2381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EB10C8-E1BC-4088-A95B-6B18F301A221}"/>
              </a:ext>
            </a:extLst>
          </p:cNvPr>
          <p:cNvSpPr txBox="1"/>
          <p:nvPr/>
        </p:nvSpPr>
        <p:spPr>
          <a:xfrm>
            <a:off x="3925024" y="5049242"/>
            <a:ext cx="462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https://fr.wikipedia.org/wiki/Test_de_Turing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82C0CE-30A6-4C20-86BD-794F8295C7FA}"/>
              </a:ext>
            </a:extLst>
          </p:cNvPr>
          <p:cNvSpPr txBox="1"/>
          <p:nvPr/>
        </p:nvSpPr>
        <p:spPr>
          <a:xfrm>
            <a:off x="4736122" y="5569466"/>
            <a:ext cx="255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https://huggingface.co/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AE055-0A63-417C-8FA0-BD14073C8BCD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8072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9BE8C-3A27-4B1E-A59F-651E0FAF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10515600" cy="1325563"/>
          </a:xfrm>
          <a:solidFill>
            <a:schemeClr val="accent6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3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 shift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E57DCE-254B-4D3F-B427-1BCEA6A23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4C8D40-A31C-47CF-8C7A-25BC27A3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697559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86522" y="1565319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Classical programming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cxnSpLocks/>
          </p:cNvCxnSpPr>
          <p:nvPr/>
        </p:nvCxnSpPr>
        <p:spPr>
          <a:xfrm>
            <a:off x="3229444" y="213087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3214922" y="264431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797506" y="182161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1890241" y="2351922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7AFB8-54CF-4999-B46B-8D762DBB4EA6}"/>
              </a:ext>
            </a:extLst>
          </p:cNvPr>
          <p:cNvCxnSpPr/>
          <p:nvPr/>
        </p:nvCxnSpPr>
        <p:spPr>
          <a:xfrm>
            <a:off x="7375442" y="242028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E82B0D7-5FEA-498C-A55D-6289B1EBF9C6}"/>
              </a:ext>
            </a:extLst>
          </p:cNvPr>
          <p:cNvSpPr txBox="1"/>
          <p:nvPr/>
        </p:nvSpPr>
        <p:spPr>
          <a:xfrm>
            <a:off x="8969414" y="2059535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89611" y="5964177"/>
            <a:ext cx="1021513" cy="76613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747042" y="641213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4167750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478522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533350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4437939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4954353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502271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4661966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4621929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44700-C13B-4B4E-8610-D99942DAA845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1) </a:t>
            </a:r>
            <a:r>
              <a:rPr lang="fr-FR" sz="3600" dirty="0" err="1"/>
              <a:t>Paradigm</a:t>
            </a:r>
            <a:r>
              <a:rPr lang="fr-FR" sz="3600" dirty="0"/>
              <a:t> shift : Work </a:t>
            </a:r>
            <a:r>
              <a:rPr lang="fr-FR" sz="3600" dirty="0" err="1"/>
              <a:t>differently</a:t>
            </a:r>
            <a:endParaRPr lang="fr-FR" sz="36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2B599E-877C-4E06-A922-CAA5D95F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889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38897" y="1316840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endCxn id="4" idx="1"/>
          </p:cNvCxnSpPr>
          <p:nvPr/>
        </p:nvCxnSpPr>
        <p:spPr>
          <a:xfrm>
            <a:off x="3167297" y="217180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7327817" y="217180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869822" y="1811057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8921789" y="1811056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373F61-6DA3-4F4D-9052-A1412CD491C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2D05B-F961-444D-AA53-AA5A52ABE149}"/>
              </a:ext>
            </a:extLst>
          </p:cNvPr>
          <p:cNvSpPr/>
          <p:nvPr/>
        </p:nvSpPr>
        <p:spPr>
          <a:xfrm>
            <a:off x="4538897" y="3881732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AI model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5A73AA0-7B85-4783-9911-488EC9F7C71F}"/>
              </a:ext>
            </a:extLst>
          </p:cNvPr>
          <p:cNvCxnSpPr>
            <a:endCxn id="11" idx="1"/>
          </p:cNvCxnSpPr>
          <p:nvPr/>
        </p:nvCxnSpPr>
        <p:spPr>
          <a:xfrm>
            <a:off x="3167297" y="4736696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5ECC64-BE36-4A26-9512-1BA473F7188B}"/>
              </a:ext>
            </a:extLst>
          </p:cNvPr>
          <p:cNvCxnSpPr/>
          <p:nvPr/>
        </p:nvCxnSpPr>
        <p:spPr>
          <a:xfrm>
            <a:off x="7327817" y="4736696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1F6DEB-9D57-4139-AFF8-5B15F675C9F9}"/>
              </a:ext>
            </a:extLst>
          </p:cNvPr>
          <p:cNvSpPr txBox="1"/>
          <p:nvPr/>
        </p:nvSpPr>
        <p:spPr>
          <a:xfrm>
            <a:off x="1869822" y="4375949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4A28E2-B5D0-4F7E-8881-5637A2A5E41E}"/>
              </a:ext>
            </a:extLst>
          </p:cNvPr>
          <p:cNvSpPr txBox="1"/>
          <p:nvPr/>
        </p:nvSpPr>
        <p:spPr>
          <a:xfrm>
            <a:off x="8921789" y="4375948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pic>
        <p:nvPicPr>
          <p:cNvPr id="16" name="Espace réservé du contenu 5">
            <a:extLst>
              <a:ext uri="{FF2B5EF4-FFF2-40B4-BE49-F238E27FC236}">
                <a16:creationId xmlns:a16="http://schemas.microsoft.com/office/drawing/2014/main" id="{54E82B8A-AE25-4B14-9B58-E2C6C3595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786661" y="5134985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618D72-7034-4E50-B868-E22533164D4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C07C7-68CB-4750-B64B-FC1F1C2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45" y="858405"/>
            <a:ext cx="412030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Data is gold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53469"/>
            <a:ext cx="7620000" cy="42862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B37446-AD0B-4E93-A43C-E93B721CA58D}"/>
              </a:ext>
            </a:extLst>
          </p:cNvPr>
          <p:cNvSpPr txBox="1"/>
          <p:nvPr/>
        </p:nvSpPr>
        <p:spPr>
          <a:xfrm>
            <a:off x="3047222" y="17147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(Data centric)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3F123-CB79-4484-8565-EE8D1BA5004F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2) </a:t>
            </a:r>
            <a:r>
              <a:rPr lang="fr-FR" sz="3600" dirty="0" err="1"/>
              <a:t>Paradigm</a:t>
            </a:r>
            <a:r>
              <a:rPr lang="fr-FR" sz="3600" dirty="0"/>
              <a:t> shift : Data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74BFD47-4A3A-473C-BDE3-BABBFE5A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428" y="126603"/>
            <a:ext cx="661194" cy="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26783</TotalTime>
  <Words>1764</Words>
  <Application>Microsoft Office PowerPoint</Application>
  <PresentationFormat>Grand écran</PresentationFormat>
  <Paragraphs>589</Paragraphs>
  <Slides>49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Courier New</vt:lpstr>
      <vt:lpstr>Franklin Gothic Book</vt:lpstr>
      <vt:lpstr>Franklin Gothic Medium</vt:lpstr>
      <vt:lpstr>Segoe UI</vt:lpstr>
      <vt:lpstr>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The promise of IA</vt:lpstr>
      <vt:lpstr>3 Paradigm shift</vt:lpstr>
      <vt:lpstr>Présentation PowerPoint</vt:lpstr>
      <vt:lpstr>Présentation PowerPoint</vt:lpstr>
      <vt:lpstr>Data is gold</vt:lpstr>
      <vt:lpstr>Présentation PowerPoint</vt:lpstr>
      <vt:lpstr>Présentation PowerPoint</vt:lpstr>
      <vt:lpstr>Présentation PowerPoint</vt:lpstr>
      <vt:lpstr>Est-ce que la question aujourd’hui, est encore de savoir si on doit y aller ?</vt:lpstr>
      <vt:lpstr>Quel sont les changements profond à réaliser dans notre organisation ?</vt:lpstr>
      <vt:lpstr>Présentation PowerPoint</vt:lpstr>
      <vt:lpstr>Présentation PowerPoint</vt:lpstr>
      <vt:lpstr>Présentation PowerPoint</vt:lpstr>
      <vt:lpstr>Conclusion</vt:lpstr>
      <vt:lpstr>Conclusion</vt:lpstr>
      <vt:lpstr>Thank you 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Pain points</vt:lpstr>
      <vt:lpstr>Présentation PowerPoint</vt:lpstr>
      <vt:lpstr>Spot 7 differences</vt:lpstr>
      <vt:lpstr>Présentation PowerPoint</vt:lpstr>
      <vt:lpstr>Email classification</vt:lpstr>
      <vt:lpstr>Présentation PowerPoint</vt:lpstr>
      <vt:lpstr>Présentation PowerPoint</vt:lpstr>
      <vt:lpstr>Exploration phase</vt:lpstr>
      <vt:lpstr>Exploration phase</vt:lpstr>
      <vt:lpstr>Exploration phase</vt:lpstr>
      <vt:lpstr>Exploration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Dataset of 20 000 files</vt:lpstr>
      <vt:lpstr>Data drift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1093</cp:revision>
  <dcterms:created xsi:type="dcterms:W3CDTF">2020-11-18T10:41:47Z</dcterms:created>
  <dcterms:modified xsi:type="dcterms:W3CDTF">2022-10-26T14:00:15Z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2022-10-26T14:00:15Z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ce7e5e3b-3176-4eba-a35a-9d3b505620da</vt:lpwstr>
  </property>
  <property fmtid="{D5CDD505-2E9C-101B-9397-08002B2CF9AE}" pid="9" name="MSIP_Label_65722654-0696-4b8f-bb0e-68bcd3f909d4_ContentBits">
    <vt:lpwstr>3</vt:lpwstr>
  </property>
</Properties>
</file>